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
  </p:notesMasterIdLst>
  <p:sldIdLst>
    <p:sldId id="301" r:id="rId2"/>
    <p:sldId id="256" r:id="rId3"/>
    <p:sldId id="302" r:id="rId4"/>
    <p:sldId id="258" r:id="rId5"/>
  </p:sldIdLst>
  <p:sldSz cx="9906000" cy="6858000" type="A4"/>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0" roundtripDataSignature="AMtx7mhPpyxJ8NEcaY0PjfmP3e1puFtx5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7" d="100"/>
          <a:sy n="77" d="100"/>
        </p:scale>
        <p:origin x="135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21" Type="http://schemas.openxmlformats.org/officeDocument/2006/relationships/presProps" Target="presProps.xml"/><Relationship Id="rId2" Type="http://schemas.openxmlformats.org/officeDocument/2006/relationships/slide" Target="slides/slide1.xml"/><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notesMaster" Target="notesMasters/notesMaster1.xml"/><Relationship Id="rId24" Type="http://schemas.openxmlformats.org/officeDocument/2006/relationships/tableStyles" Target="tableStyles.xml"/><Relationship Id="rId5" Type="http://schemas.openxmlformats.org/officeDocument/2006/relationships/slide" Target="slides/slide4.xml"/><Relationship Id="rId23" Type="http://schemas.openxmlformats.org/officeDocument/2006/relationships/theme" Target="theme/theme1.xml"/><Relationship Id="rId4" Type="http://schemas.openxmlformats.org/officeDocument/2006/relationships/slide" Target="slides/slide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763122937063648"/>
          <c:y val="0.24774278863243576"/>
          <c:w val="0.75822195800862946"/>
          <c:h val="0.65129568054999387"/>
        </c:manualLayout>
      </c:layout>
      <c:barChart>
        <c:barDir val="bar"/>
        <c:grouping val="stacked"/>
        <c:varyColors val="0"/>
        <c:ser>
          <c:idx val="0"/>
          <c:order val="0"/>
          <c:tx>
            <c:strRef>
              <c:f>Sheet1!$B$1</c:f>
              <c:strCache>
                <c:ptCount val="1"/>
                <c:pt idx="0">
                  <c:v>0万円</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令和元年度（n=1,069) </c:v>
                </c:pt>
              </c:strCache>
            </c:strRef>
          </c:cat>
          <c:val>
            <c:numRef>
              <c:f>Sheet1!$B$2</c:f>
              <c:numCache>
                <c:formatCode>0.00%</c:formatCode>
                <c:ptCount val="1"/>
                <c:pt idx="0">
                  <c:v>7.9000000000000001E-2</c:v>
                </c:pt>
              </c:numCache>
            </c:numRef>
          </c:val>
          <c:extLst>
            <c:ext xmlns:c16="http://schemas.microsoft.com/office/drawing/2014/chart" uri="{C3380CC4-5D6E-409C-BE32-E72D297353CC}">
              <c16:uniqueId val="{00000000-9959-4AD5-AA4A-FD2AC7A191F2}"/>
            </c:ext>
          </c:extLst>
        </c:ser>
        <c:ser>
          <c:idx val="1"/>
          <c:order val="1"/>
          <c:tx>
            <c:strRef>
              <c:f>Sheet1!$C$1</c:f>
              <c:strCache>
                <c:ptCount val="1"/>
                <c:pt idx="0">
                  <c:v>0万円超50万円未満2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令和元年度（n=1,069) </c:v>
                </c:pt>
              </c:strCache>
            </c:strRef>
          </c:cat>
          <c:val>
            <c:numRef>
              <c:f>Sheet1!$C$2</c:f>
              <c:numCache>
                <c:formatCode>0.00%</c:formatCode>
                <c:ptCount val="1"/>
                <c:pt idx="0">
                  <c:v>0.14099999999999999</c:v>
                </c:pt>
              </c:numCache>
            </c:numRef>
          </c:val>
          <c:extLst>
            <c:ext xmlns:c16="http://schemas.microsoft.com/office/drawing/2014/chart" uri="{C3380CC4-5D6E-409C-BE32-E72D297353CC}">
              <c16:uniqueId val="{00000001-9959-4AD5-AA4A-FD2AC7A191F2}"/>
            </c:ext>
          </c:extLst>
        </c:ser>
        <c:ser>
          <c:idx val="2"/>
          <c:order val="2"/>
          <c:tx>
            <c:strRef>
              <c:f>Sheet1!$D$1</c:f>
              <c:strCache>
                <c:ptCount val="1"/>
                <c:pt idx="0">
                  <c:v>50万円以上100万円未満</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令和元年度（n=1,069) </c:v>
                </c:pt>
              </c:strCache>
            </c:strRef>
          </c:cat>
          <c:val>
            <c:numRef>
              <c:f>Sheet1!$D$2</c:f>
              <c:numCache>
                <c:formatCode>0%</c:formatCode>
                <c:ptCount val="1"/>
                <c:pt idx="0">
                  <c:v>0.32</c:v>
                </c:pt>
              </c:numCache>
            </c:numRef>
          </c:val>
          <c:extLst>
            <c:ext xmlns:c16="http://schemas.microsoft.com/office/drawing/2014/chart" uri="{C3380CC4-5D6E-409C-BE32-E72D297353CC}">
              <c16:uniqueId val="{00000002-9959-4AD5-AA4A-FD2AC7A191F2}"/>
            </c:ext>
          </c:extLst>
        </c:ser>
        <c:ser>
          <c:idx val="3"/>
          <c:order val="3"/>
          <c:tx>
            <c:strRef>
              <c:f>Sheet1!$E$1</c:f>
              <c:strCache>
                <c:ptCount val="1"/>
                <c:pt idx="0">
                  <c:v>100万円以上150万円未満</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令和元年度（n=1,069) </c:v>
                </c:pt>
              </c:strCache>
            </c:strRef>
          </c:cat>
          <c:val>
            <c:numRef>
              <c:f>Sheet1!$E$2</c:f>
              <c:numCache>
                <c:formatCode>0.00%</c:formatCode>
                <c:ptCount val="1"/>
                <c:pt idx="0">
                  <c:v>0.29499999999999998</c:v>
                </c:pt>
              </c:numCache>
            </c:numRef>
          </c:val>
          <c:extLst>
            <c:ext xmlns:c16="http://schemas.microsoft.com/office/drawing/2014/chart" uri="{C3380CC4-5D6E-409C-BE32-E72D297353CC}">
              <c16:uniqueId val="{00000003-9959-4AD5-AA4A-FD2AC7A191F2}"/>
            </c:ext>
          </c:extLst>
        </c:ser>
        <c:ser>
          <c:idx val="4"/>
          <c:order val="4"/>
          <c:tx>
            <c:strRef>
              <c:f>Sheet1!$F$1</c:f>
              <c:strCache>
                <c:ptCount val="1"/>
                <c:pt idx="0">
                  <c:v>150万円以上200万円未満50万円未満2</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令和元年度（n=1,069) </c:v>
                </c:pt>
              </c:strCache>
            </c:strRef>
          </c:cat>
          <c:val>
            <c:numRef>
              <c:f>Sheet1!$F$2</c:f>
              <c:numCache>
                <c:formatCode>0.00%</c:formatCode>
                <c:ptCount val="1"/>
                <c:pt idx="0">
                  <c:v>0.10299999999999999</c:v>
                </c:pt>
              </c:numCache>
            </c:numRef>
          </c:val>
          <c:extLst>
            <c:ext xmlns:c16="http://schemas.microsoft.com/office/drawing/2014/chart" uri="{C3380CC4-5D6E-409C-BE32-E72D297353CC}">
              <c16:uniqueId val="{00000004-9959-4AD5-AA4A-FD2AC7A191F2}"/>
            </c:ext>
          </c:extLst>
        </c:ser>
        <c:ser>
          <c:idx val="5"/>
          <c:order val="5"/>
          <c:tx>
            <c:strRef>
              <c:f>Sheet1!$G$1</c:f>
              <c:strCache>
                <c:ptCount val="1"/>
                <c:pt idx="0">
                  <c:v>200万以上</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令和元年度（n=1,069) </c:v>
                </c:pt>
              </c:strCache>
            </c:strRef>
          </c:cat>
          <c:val>
            <c:numRef>
              <c:f>Sheet1!$G$2</c:f>
              <c:numCache>
                <c:formatCode>0.00%</c:formatCode>
                <c:ptCount val="1"/>
                <c:pt idx="0">
                  <c:v>6.2E-2</c:v>
                </c:pt>
              </c:numCache>
            </c:numRef>
          </c:val>
          <c:extLst>
            <c:ext xmlns:c16="http://schemas.microsoft.com/office/drawing/2014/chart" uri="{C3380CC4-5D6E-409C-BE32-E72D297353CC}">
              <c16:uniqueId val="{00000005-9959-4AD5-AA4A-FD2AC7A191F2}"/>
            </c:ext>
          </c:extLst>
        </c:ser>
        <c:dLbls>
          <c:dLblPos val="ctr"/>
          <c:showLegendKey val="0"/>
          <c:showVal val="1"/>
          <c:showCatName val="0"/>
          <c:showSerName val="0"/>
          <c:showPercent val="0"/>
          <c:showBubbleSize val="0"/>
        </c:dLbls>
        <c:gapWidth val="79"/>
        <c:overlap val="100"/>
        <c:axId val="582535688"/>
        <c:axId val="582533528"/>
      </c:barChart>
      <c:catAx>
        <c:axId val="5825356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ja-JP"/>
          </a:p>
        </c:txPr>
        <c:crossAx val="582533528"/>
        <c:crosses val="autoZero"/>
        <c:auto val="1"/>
        <c:lblAlgn val="ctr"/>
        <c:lblOffset val="100"/>
        <c:noMultiLvlLbl val="0"/>
      </c:catAx>
      <c:valAx>
        <c:axId val="582533528"/>
        <c:scaling>
          <c:orientation val="minMax"/>
        </c:scaling>
        <c:delete val="1"/>
        <c:axPos val="b"/>
        <c:numFmt formatCode="0.00%" sourceLinked="1"/>
        <c:majorTickMark val="none"/>
        <c:minorTickMark val="none"/>
        <c:tickLblPos val="nextTo"/>
        <c:crossAx val="582535688"/>
        <c:crosses val="autoZero"/>
        <c:crossBetween val="between"/>
      </c:valAx>
      <c:spPr>
        <a:noFill/>
        <a:ln>
          <a:noFill/>
        </a:ln>
        <a:effectLst/>
      </c:spPr>
    </c:plotArea>
    <c:legend>
      <c:legendPos val="t"/>
      <c:layout>
        <c:manualLayout>
          <c:xMode val="edge"/>
          <c:yMode val="edge"/>
          <c:x val="0.1449322114677713"/>
          <c:y val="0.83560101184123181"/>
          <c:w val="0.85506784968516636"/>
          <c:h val="9.945337645096274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538290703258658"/>
          <c:y val="6.5283470285238634E-2"/>
          <c:w val="0.77152608871357775"/>
          <c:h val="0.86374122776035522"/>
        </c:manualLayout>
      </c:layout>
      <c:barChart>
        <c:barDir val="bar"/>
        <c:grouping val="stacked"/>
        <c:varyColors val="0"/>
        <c:ser>
          <c:idx val="0"/>
          <c:order val="0"/>
          <c:tx>
            <c:strRef>
              <c:f>Sheet1!$B$1</c:f>
              <c:strCache>
                <c:ptCount val="1"/>
                <c:pt idx="0">
                  <c:v>25万円未満</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令和元年度(n=1,271) </c:v>
                </c:pt>
              </c:strCache>
            </c:strRef>
          </c:cat>
          <c:val>
            <c:numRef>
              <c:f>Sheet1!$B$2</c:f>
              <c:numCache>
                <c:formatCode>General</c:formatCode>
                <c:ptCount val="1"/>
                <c:pt idx="0">
                  <c:v>34.799999999999997</c:v>
                </c:pt>
              </c:numCache>
            </c:numRef>
          </c:val>
          <c:extLst>
            <c:ext xmlns:c16="http://schemas.microsoft.com/office/drawing/2014/chart" uri="{C3380CC4-5D6E-409C-BE32-E72D297353CC}">
              <c16:uniqueId val="{00000000-2A52-4498-B8F9-C3DA6A430DD2}"/>
            </c:ext>
          </c:extLst>
        </c:ser>
        <c:ser>
          <c:idx val="1"/>
          <c:order val="1"/>
          <c:tx>
            <c:strRef>
              <c:f>Sheet1!$C$1</c:f>
              <c:strCache>
                <c:ptCount val="1"/>
                <c:pt idx="0">
                  <c:v>25万円以上50万円未満</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令和元年度(n=1,271) </c:v>
                </c:pt>
              </c:strCache>
            </c:strRef>
          </c:cat>
          <c:val>
            <c:numRef>
              <c:f>Sheet1!$C$2</c:f>
              <c:numCache>
                <c:formatCode>General</c:formatCode>
                <c:ptCount val="1"/>
                <c:pt idx="0">
                  <c:v>29.6</c:v>
                </c:pt>
              </c:numCache>
            </c:numRef>
          </c:val>
          <c:extLst>
            <c:ext xmlns:c16="http://schemas.microsoft.com/office/drawing/2014/chart" uri="{C3380CC4-5D6E-409C-BE32-E72D297353CC}">
              <c16:uniqueId val="{00000001-2A52-4498-B8F9-C3DA6A430DD2}"/>
            </c:ext>
          </c:extLst>
        </c:ser>
        <c:ser>
          <c:idx val="2"/>
          <c:order val="2"/>
          <c:tx>
            <c:strRef>
              <c:f>Sheet1!$D$1</c:f>
              <c:strCache>
                <c:ptCount val="1"/>
                <c:pt idx="0">
                  <c:v>50万円以上75万円未満</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令和元年度(n=1,271) </c:v>
                </c:pt>
              </c:strCache>
            </c:strRef>
          </c:cat>
          <c:val>
            <c:numRef>
              <c:f>Sheet1!$D$2</c:f>
              <c:numCache>
                <c:formatCode>General</c:formatCode>
                <c:ptCount val="1"/>
                <c:pt idx="0">
                  <c:v>25.4</c:v>
                </c:pt>
              </c:numCache>
            </c:numRef>
          </c:val>
          <c:extLst>
            <c:ext xmlns:c16="http://schemas.microsoft.com/office/drawing/2014/chart" uri="{C3380CC4-5D6E-409C-BE32-E72D297353CC}">
              <c16:uniqueId val="{00000002-2A52-4498-B8F9-C3DA6A430DD2}"/>
            </c:ext>
          </c:extLst>
        </c:ser>
        <c:ser>
          <c:idx val="3"/>
          <c:order val="3"/>
          <c:tx>
            <c:strRef>
              <c:f>Sheet1!$E$1</c:f>
              <c:strCache>
                <c:ptCount val="1"/>
                <c:pt idx="0">
                  <c:v>75万円以上100万円未満</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令和元年度(n=1,271) </c:v>
                </c:pt>
              </c:strCache>
            </c:strRef>
          </c:cat>
          <c:val>
            <c:numRef>
              <c:f>Sheet1!$E$2</c:f>
              <c:numCache>
                <c:formatCode>General</c:formatCode>
                <c:ptCount val="1"/>
                <c:pt idx="0">
                  <c:v>2.2000000000000002</c:v>
                </c:pt>
              </c:numCache>
            </c:numRef>
          </c:val>
          <c:extLst>
            <c:ext xmlns:c16="http://schemas.microsoft.com/office/drawing/2014/chart" uri="{C3380CC4-5D6E-409C-BE32-E72D297353CC}">
              <c16:uniqueId val="{00000003-2A52-4498-B8F9-C3DA6A430DD2}"/>
            </c:ext>
          </c:extLst>
        </c:ser>
        <c:ser>
          <c:idx val="4"/>
          <c:order val="4"/>
          <c:tx>
            <c:strRef>
              <c:f>Sheet1!$F$1</c:f>
              <c:strCache>
                <c:ptCount val="1"/>
                <c:pt idx="0">
                  <c:v>100万円以上</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令和元年度(n=1,271) </c:v>
                </c:pt>
              </c:strCache>
            </c:strRef>
          </c:cat>
          <c:val>
            <c:numRef>
              <c:f>Sheet1!$F$2</c:f>
              <c:numCache>
                <c:formatCode>General</c:formatCode>
                <c:ptCount val="1"/>
                <c:pt idx="0">
                  <c:v>8</c:v>
                </c:pt>
              </c:numCache>
            </c:numRef>
          </c:val>
          <c:extLst>
            <c:ext xmlns:c16="http://schemas.microsoft.com/office/drawing/2014/chart" uri="{C3380CC4-5D6E-409C-BE32-E72D297353CC}">
              <c16:uniqueId val="{00000004-2A52-4498-B8F9-C3DA6A430DD2}"/>
            </c:ext>
          </c:extLst>
        </c:ser>
        <c:dLbls>
          <c:dLblPos val="ctr"/>
          <c:showLegendKey val="0"/>
          <c:showVal val="1"/>
          <c:showCatName val="0"/>
          <c:showSerName val="0"/>
          <c:showPercent val="0"/>
          <c:showBubbleSize val="0"/>
        </c:dLbls>
        <c:gapWidth val="79"/>
        <c:overlap val="100"/>
        <c:axId val="1006575088"/>
        <c:axId val="1006568608"/>
      </c:barChart>
      <c:catAx>
        <c:axId val="10065750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ja-JP"/>
          </a:p>
        </c:txPr>
        <c:crossAx val="1006568608"/>
        <c:crosses val="autoZero"/>
        <c:auto val="1"/>
        <c:lblAlgn val="ctr"/>
        <c:lblOffset val="100"/>
        <c:noMultiLvlLbl val="0"/>
      </c:catAx>
      <c:valAx>
        <c:axId val="1006568608"/>
        <c:scaling>
          <c:orientation val="minMax"/>
        </c:scaling>
        <c:delete val="1"/>
        <c:axPos val="b"/>
        <c:numFmt formatCode="General" sourceLinked="1"/>
        <c:majorTickMark val="none"/>
        <c:minorTickMark val="none"/>
        <c:tickLblPos val="nextTo"/>
        <c:crossAx val="1006575088"/>
        <c:crosses val="autoZero"/>
        <c:crossBetween val="between"/>
      </c:valAx>
      <c:spPr>
        <a:noFill/>
        <a:ln>
          <a:noFill/>
        </a:ln>
        <a:effectLst/>
      </c:spPr>
    </c:plotArea>
    <c:legend>
      <c:legendPos val="t"/>
      <c:layout>
        <c:manualLayout>
          <c:xMode val="edge"/>
          <c:yMode val="edge"/>
          <c:x val="5.688508292034173E-2"/>
          <c:y val="0.87021639383582738"/>
          <c:w val="0.89999995151495171"/>
          <c:h val="6.2339527427891638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a:extLst>
            <a:ext uri="{FF2B5EF4-FFF2-40B4-BE49-F238E27FC236}">
              <a16:creationId xmlns:a16="http://schemas.microsoft.com/office/drawing/2014/main" id="{10F97389-EF2F-162E-F066-F117A1C669C2}"/>
            </a:ext>
          </a:extLst>
        </p:cNvPr>
        <p:cNvGrpSpPr/>
        <p:nvPr/>
      </p:nvGrpSpPr>
      <p:grpSpPr>
        <a:xfrm>
          <a:off x="0" y="0"/>
          <a:ext cx="0" cy="0"/>
          <a:chOff x="0" y="0"/>
          <a:chExt cx="0" cy="0"/>
        </a:xfrm>
      </p:grpSpPr>
      <p:sp>
        <p:nvSpPr>
          <p:cNvPr id="229" name="Google Shape;229;p40:notes">
            <a:extLst>
              <a:ext uri="{FF2B5EF4-FFF2-40B4-BE49-F238E27FC236}">
                <a16:creationId xmlns:a16="http://schemas.microsoft.com/office/drawing/2014/main" id="{C2BC8426-2A8E-3D94-35AD-4698DD5335FA}"/>
              </a:ext>
            </a:extLst>
          </p:cNvPr>
          <p:cNvSpPr txBox="1">
            <a:spLocks noGrp="1"/>
          </p:cNvSpPr>
          <p:nvPr>
            <p:ph type="body" idx="1"/>
          </p:nvPr>
        </p:nvSpPr>
        <p:spPr>
          <a:xfrm>
            <a:off x="679768" y="4777194"/>
            <a:ext cx="5438140" cy="390861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JP" altLang="en-US" dirty="0"/>
              <a:t>なんで投資が必要なの？というと、</a:t>
            </a:r>
            <a:endParaRPr lang="en-US" altLang="ja-JP" dirty="0"/>
          </a:p>
          <a:p>
            <a:pPr marL="0" lvl="0" indent="0" algn="l" rtl="0">
              <a:lnSpc>
                <a:spcPct val="100000"/>
              </a:lnSpc>
              <a:spcBef>
                <a:spcPts val="0"/>
              </a:spcBef>
              <a:spcAft>
                <a:spcPts val="0"/>
              </a:spcAft>
              <a:buSzPts val="1400"/>
              <a:buNone/>
            </a:pPr>
            <a:r>
              <a:rPr lang="ja-JP" altLang="en-US" dirty="0"/>
              <a:t>大人の皆さまは、幼稚園・小学校・中学校・高校・大学っていうように</a:t>
            </a:r>
            <a:endParaRPr lang="en-US" altLang="ja-JP" dirty="0"/>
          </a:p>
          <a:p>
            <a:pPr marL="0" lvl="0" indent="0" algn="l" rtl="0">
              <a:lnSpc>
                <a:spcPct val="100000"/>
              </a:lnSpc>
              <a:spcBef>
                <a:spcPts val="0"/>
              </a:spcBef>
              <a:spcAft>
                <a:spcPts val="0"/>
              </a:spcAft>
              <a:buSzPts val="1400"/>
              <a:buNone/>
            </a:pPr>
            <a:r>
              <a:rPr lang="ja-JP" altLang="en-US" dirty="0"/>
              <a:t>幼稚園⇒大学まで、国公立に通った場合</a:t>
            </a:r>
            <a:endParaRPr lang="en-US" altLang="ja-JP" dirty="0"/>
          </a:p>
          <a:p>
            <a:pPr marL="0" lvl="0" indent="0" algn="l" rtl="0">
              <a:lnSpc>
                <a:spcPct val="100000"/>
              </a:lnSpc>
              <a:spcBef>
                <a:spcPts val="0"/>
              </a:spcBef>
              <a:spcAft>
                <a:spcPts val="0"/>
              </a:spcAft>
              <a:buSzPts val="1400"/>
              <a:buNone/>
            </a:pPr>
            <a:r>
              <a:rPr lang="ja-JP" altLang="en-US" dirty="0"/>
              <a:t>１例ですが　</a:t>
            </a:r>
            <a:r>
              <a:rPr lang="en-US" altLang="ja-JP" dirty="0"/>
              <a:t>1058</a:t>
            </a:r>
            <a:r>
              <a:rPr lang="ja-JP" altLang="en-US" dirty="0"/>
              <a:t>万円かかり</a:t>
            </a:r>
            <a:endParaRPr lang="en-US" altLang="ja-JP" dirty="0"/>
          </a:p>
          <a:p>
            <a:pPr marL="0" lvl="0" indent="0" algn="l" rtl="0">
              <a:lnSpc>
                <a:spcPct val="100000"/>
              </a:lnSpc>
              <a:spcBef>
                <a:spcPts val="0"/>
              </a:spcBef>
              <a:spcAft>
                <a:spcPts val="0"/>
              </a:spcAft>
              <a:buSzPts val="1400"/>
              <a:buNone/>
            </a:pPr>
            <a:r>
              <a:rPr lang="ja-JP" altLang="en-US" dirty="0"/>
              <a:t>全部私立だったよというと　</a:t>
            </a:r>
            <a:r>
              <a:rPr lang="en-US" altLang="ja-JP" dirty="0"/>
              <a:t>2596</a:t>
            </a:r>
            <a:r>
              <a:rPr lang="ja-JP" altLang="en-US" dirty="0"/>
              <a:t>万円かかったりします。</a:t>
            </a:r>
            <a:endParaRPr lang="en-US" altLang="ja-JP" dirty="0"/>
          </a:p>
          <a:p>
            <a:pPr marL="0" lvl="0" indent="0" algn="l" rtl="0">
              <a:lnSpc>
                <a:spcPct val="100000"/>
              </a:lnSpc>
              <a:spcBef>
                <a:spcPts val="0"/>
              </a:spcBef>
              <a:spcAft>
                <a:spcPts val="0"/>
              </a:spcAft>
              <a:buSzPts val="1400"/>
              <a:buNone/>
            </a:pPr>
            <a:r>
              <a:rPr lang="ja-JP" altLang="en-US" dirty="0"/>
              <a:t>これ教育費だけなんですよね。</a:t>
            </a:r>
            <a:endParaRPr lang="en-US" altLang="ja-JP" dirty="0"/>
          </a:p>
          <a:p>
            <a:pPr marL="0" lvl="0" indent="0" algn="l" rtl="0">
              <a:lnSpc>
                <a:spcPct val="100000"/>
              </a:lnSpc>
              <a:spcBef>
                <a:spcPts val="0"/>
              </a:spcBef>
              <a:spcAft>
                <a:spcPts val="0"/>
              </a:spcAft>
              <a:buSzPts val="1400"/>
              <a:buNone/>
            </a:pPr>
            <a:r>
              <a:rPr lang="ja-JP" altLang="en-US" dirty="0"/>
              <a:t>ここに塾代だとか、養育費（食事代）そういったところは加味されていなくてこれだけお金がかかってきたり、色々この他にもお金がかかってくるんです。</a:t>
            </a:r>
            <a:endParaRPr lang="en-US" altLang="ja-JP" dirty="0"/>
          </a:p>
          <a:p>
            <a:pPr marL="0" lvl="0" indent="0" algn="l" rtl="0">
              <a:lnSpc>
                <a:spcPct val="100000"/>
              </a:lnSpc>
              <a:spcBef>
                <a:spcPts val="0"/>
              </a:spcBef>
              <a:spcAft>
                <a:spcPts val="0"/>
              </a:spcAft>
              <a:buSzPts val="1400"/>
              <a:buNone/>
            </a:pPr>
            <a:r>
              <a:rPr lang="ja-JP" altLang="en-US" dirty="0"/>
              <a:t>そこが足りないと思うから、お金に頑張って働いてもらわないといけないともうわけじゃないですか。</a:t>
            </a:r>
            <a:endParaRPr lang="en-US" altLang="ja-JP" dirty="0"/>
          </a:p>
          <a:p>
            <a:pPr marL="0" lvl="0" indent="0" algn="l" rtl="0">
              <a:lnSpc>
                <a:spcPct val="100000"/>
              </a:lnSpc>
              <a:spcBef>
                <a:spcPts val="0"/>
              </a:spcBef>
              <a:spcAft>
                <a:spcPts val="0"/>
              </a:spcAft>
              <a:buSzPts val="1400"/>
              <a:buNone/>
            </a:pPr>
            <a:endParaRPr dirty="0"/>
          </a:p>
        </p:txBody>
      </p:sp>
      <p:sp>
        <p:nvSpPr>
          <p:cNvPr id="230" name="Google Shape;230;p40:notes">
            <a:extLst>
              <a:ext uri="{FF2B5EF4-FFF2-40B4-BE49-F238E27FC236}">
                <a16:creationId xmlns:a16="http://schemas.microsoft.com/office/drawing/2014/main" id="{944B6C99-9B04-5018-0E16-5DB47B2EE840}"/>
              </a:ext>
            </a:extLst>
          </p:cNvPr>
          <p:cNvSpPr>
            <a:spLocks noGrp="1" noRot="1" noChangeAspect="1"/>
          </p:cNvSpPr>
          <p:nvPr>
            <p:ph type="sldImg" idx="2"/>
          </p:nvPr>
        </p:nvSpPr>
        <p:spPr>
          <a:xfrm>
            <a:off x="979488" y="1241425"/>
            <a:ext cx="4838700"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9686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31f5bd45070_0_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g31f5bd45070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JP" dirty="0"/>
              <a:t>https://www.jfc.go.jp/n/findings/pdf/kyouikuhi_chousa_k_r01.pdf</a:t>
            </a:r>
            <a:endParaRPr dirty="0"/>
          </a:p>
        </p:txBody>
      </p:sp>
      <p:sp>
        <p:nvSpPr>
          <p:cNvPr id="87" name="Google Shape;87;g31f5bd45070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a:extLst>
            <a:ext uri="{FF2B5EF4-FFF2-40B4-BE49-F238E27FC236}">
              <a16:creationId xmlns:a16="http://schemas.microsoft.com/office/drawing/2014/main" id="{56C40E51-79F3-0E47-57C8-C6D672511D16}"/>
            </a:ext>
          </a:extLst>
        </p:cNvPr>
        <p:cNvGrpSpPr/>
        <p:nvPr/>
      </p:nvGrpSpPr>
      <p:grpSpPr>
        <a:xfrm>
          <a:off x="0" y="0"/>
          <a:ext cx="0" cy="0"/>
          <a:chOff x="0" y="0"/>
          <a:chExt cx="0" cy="0"/>
        </a:xfrm>
      </p:grpSpPr>
      <p:sp>
        <p:nvSpPr>
          <p:cNvPr id="85" name="Google Shape;85;g31f5bd45070_0_0:notes">
            <a:extLst>
              <a:ext uri="{FF2B5EF4-FFF2-40B4-BE49-F238E27FC236}">
                <a16:creationId xmlns:a16="http://schemas.microsoft.com/office/drawing/2014/main" id="{8A733ED6-06EC-BCA8-7634-805529C15453}"/>
              </a:ext>
            </a:extLst>
          </p:cNvPr>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g31f5bd45070_0_0:notes">
            <a:extLst>
              <a:ext uri="{FF2B5EF4-FFF2-40B4-BE49-F238E27FC236}">
                <a16:creationId xmlns:a16="http://schemas.microsoft.com/office/drawing/2014/main" id="{31550CB7-B57F-51C5-669D-52E756F0CA0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87" name="Google Shape;87;g31f5bd45070_0_0:notes">
            <a:extLst>
              <a:ext uri="{FF2B5EF4-FFF2-40B4-BE49-F238E27FC236}">
                <a16:creationId xmlns:a16="http://schemas.microsoft.com/office/drawing/2014/main" id="{D70A0E21-BC8D-8314-A817-9D8F943DDA3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3</a:t>
            </a:fld>
            <a:endParaRPr/>
          </a:p>
        </p:txBody>
      </p:sp>
    </p:spTree>
    <p:extLst>
      <p:ext uri="{BB962C8B-B14F-4D97-AF65-F5344CB8AC3E}">
        <p14:creationId xmlns:p14="http://schemas.microsoft.com/office/powerpoint/2010/main" val="3030328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1f5bd45070_0_1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31f5bd45070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JP" dirty="0"/>
              <a:t>全国大学生活協同組合連合会の「第58回学生生活実態調査」</a:t>
            </a:r>
            <a:endParaRPr dirty="0"/>
          </a:p>
          <a:p>
            <a:pPr marL="0" lvl="0" indent="0" algn="l" rtl="0">
              <a:lnSpc>
                <a:spcPct val="100000"/>
              </a:lnSpc>
              <a:spcBef>
                <a:spcPts val="0"/>
              </a:spcBef>
              <a:spcAft>
                <a:spcPts val="0"/>
              </a:spcAft>
              <a:buSzPts val="1400"/>
              <a:buNone/>
            </a:pPr>
            <a:r>
              <a:rPr lang="ja-JP" dirty="0"/>
              <a:t>https://www.univcoop.or.jp/press/life/pdf/pdf_report58.pdf</a:t>
            </a:r>
            <a:endParaRPr dirty="0"/>
          </a:p>
        </p:txBody>
      </p:sp>
      <p:sp>
        <p:nvSpPr>
          <p:cNvPr id="103" name="Google Shape;103;g31f5bd45070_0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4</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21"/>
        <p:cNvGrpSpPr/>
        <p:nvPr/>
      </p:nvGrpSpPr>
      <p:grpSpPr>
        <a:xfrm>
          <a:off x="0" y="0"/>
          <a:ext cx="0" cy="0"/>
          <a:chOff x="0" y="0"/>
          <a:chExt cx="0" cy="0"/>
        </a:xfrm>
      </p:grpSpPr>
      <p:sp>
        <p:nvSpPr>
          <p:cNvPr id="22" name="Google Shape;22;p15"/>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5"/>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5"/>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5"/>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5"/>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78"/>
        <p:cNvGrpSpPr/>
        <p:nvPr/>
      </p:nvGrpSpPr>
      <p:grpSpPr>
        <a:xfrm>
          <a:off x="0" y="0"/>
          <a:ext cx="0" cy="0"/>
          <a:chOff x="0" y="0"/>
          <a:chExt cx="0" cy="0"/>
        </a:xfrm>
      </p:grpSpPr>
      <p:sp>
        <p:nvSpPr>
          <p:cNvPr id="79" name="Google Shape;79;p24"/>
          <p:cNvSpPr txBox="1">
            <a:spLocks noGrp="1"/>
          </p:cNvSpPr>
          <p:nvPr>
            <p:ph type="title"/>
          </p:nvPr>
        </p:nvSpPr>
        <p:spPr>
          <a:xfrm rot="5400000">
            <a:off x="5251054" y="2203054"/>
            <a:ext cx="5811838" cy="213598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4"/>
          <p:cNvSpPr txBox="1">
            <a:spLocks noGrp="1"/>
          </p:cNvSpPr>
          <p:nvPr>
            <p:ph type="body" idx="1"/>
          </p:nvPr>
        </p:nvSpPr>
        <p:spPr>
          <a:xfrm rot="5400000">
            <a:off x="917179" y="128984"/>
            <a:ext cx="5811838" cy="628411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4"/>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4"/>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4"/>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タイトル スライド" type="title">
  <p:cSld name="タイトル スライド">
    <p:spTree>
      <p:nvGrpSpPr>
        <p:cNvPr id="1" name="Shape 19"/>
        <p:cNvGrpSpPr/>
        <p:nvPr/>
      </p:nvGrpSpPr>
      <p:grpSpPr>
        <a:xfrm>
          <a:off x="0" y="0"/>
          <a:ext cx="0" cy="0"/>
          <a:chOff x="0" y="0"/>
          <a:chExt cx="0" cy="0"/>
        </a:xfrm>
      </p:grpSpPr>
      <p:sp>
        <p:nvSpPr>
          <p:cNvPr id="20" name="Google Shape;20;p28"/>
          <p:cNvSpPr txBox="1">
            <a:spLocks noGrp="1"/>
          </p:cNvSpPr>
          <p:nvPr>
            <p:ph type="ctrTitle"/>
          </p:nvPr>
        </p:nvSpPr>
        <p:spPr>
          <a:xfrm>
            <a:off x="1238250" y="1122363"/>
            <a:ext cx="74295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Noto Sans JP"/>
              <a:buNone/>
              <a:defRPr sz="4875"/>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8"/>
          <p:cNvSpPr txBox="1">
            <a:spLocks noGrp="1"/>
          </p:cNvSpPr>
          <p:nvPr>
            <p:ph type="subTitle" idx="1"/>
          </p:nvPr>
        </p:nvSpPr>
        <p:spPr>
          <a:xfrm>
            <a:off x="1238250" y="3602038"/>
            <a:ext cx="74295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813"/>
              </a:spcBef>
              <a:spcAft>
                <a:spcPts val="0"/>
              </a:spcAft>
              <a:buClr>
                <a:schemeClr val="dk1"/>
              </a:buClr>
              <a:buSzPts val="2400"/>
              <a:buNone/>
              <a:defRPr sz="1950"/>
            </a:lvl1pPr>
            <a:lvl2pPr lvl="1" algn="ctr">
              <a:lnSpc>
                <a:spcPct val="90000"/>
              </a:lnSpc>
              <a:spcBef>
                <a:spcPts val="406"/>
              </a:spcBef>
              <a:spcAft>
                <a:spcPts val="0"/>
              </a:spcAft>
              <a:buClr>
                <a:schemeClr val="dk1"/>
              </a:buClr>
              <a:buSzPts val="2000"/>
              <a:buNone/>
              <a:defRPr sz="1625"/>
            </a:lvl2pPr>
            <a:lvl3pPr lvl="2" algn="ctr">
              <a:lnSpc>
                <a:spcPct val="90000"/>
              </a:lnSpc>
              <a:spcBef>
                <a:spcPts val="406"/>
              </a:spcBef>
              <a:spcAft>
                <a:spcPts val="0"/>
              </a:spcAft>
              <a:buClr>
                <a:schemeClr val="dk1"/>
              </a:buClr>
              <a:buSzPts val="1800"/>
              <a:buNone/>
              <a:defRPr sz="1463"/>
            </a:lvl3pPr>
            <a:lvl4pPr lvl="3" algn="ctr">
              <a:lnSpc>
                <a:spcPct val="90000"/>
              </a:lnSpc>
              <a:spcBef>
                <a:spcPts val="406"/>
              </a:spcBef>
              <a:spcAft>
                <a:spcPts val="0"/>
              </a:spcAft>
              <a:buClr>
                <a:schemeClr val="dk1"/>
              </a:buClr>
              <a:buSzPts val="1600"/>
              <a:buNone/>
              <a:defRPr sz="1300"/>
            </a:lvl4pPr>
            <a:lvl5pPr lvl="4" algn="ctr">
              <a:lnSpc>
                <a:spcPct val="90000"/>
              </a:lnSpc>
              <a:spcBef>
                <a:spcPts val="406"/>
              </a:spcBef>
              <a:spcAft>
                <a:spcPts val="0"/>
              </a:spcAft>
              <a:buClr>
                <a:schemeClr val="dk1"/>
              </a:buClr>
              <a:buSzPts val="1600"/>
              <a:buNone/>
              <a:defRPr sz="1300"/>
            </a:lvl5pPr>
            <a:lvl6pPr lvl="5" algn="ctr">
              <a:lnSpc>
                <a:spcPct val="90000"/>
              </a:lnSpc>
              <a:spcBef>
                <a:spcPts val="406"/>
              </a:spcBef>
              <a:spcAft>
                <a:spcPts val="0"/>
              </a:spcAft>
              <a:buClr>
                <a:schemeClr val="dk1"/>
              </a:buClr>
              <a:buSzPts val="1600"/>
              <a:buNone/>
              <a:defRPr sz="1300"/>
            </a:lvl6pPr>
            <a:lvl7pPr lvl="6" algn="ctr">
              <a:lnSpc>
                <a:spcPct val="90000"/>
              </a:lnSpc>
              <a:spcBef>
                <a:spcPts val="406"/>
              </a:spcBef>
              <a:spcAft>
                <a:spcPts val="0"/>
              </a:spcAft>
              <a:buClr>
                <a:schemeClr val="dk1"/>
              </a:buClr>
              <a:buSzPts val="1600"/>
              <a:buNone/>
              <a:defRPr sz="1300"/>
            </a:lvl7pPr>
            <a:lvl8pPr lvl="7" algn="ctr">
              <a:lnSpc>
                <a:spcPct val="90000"/>
              </a:lnSpc>
              <a:spcBef>
                <a:spcPts val="406"/>
              </a:spcBef>
              <a:spcAft>
                <a:spcPts val="0"/>
              </a:spcAft>
              <a:buClr>
                <a:schemeClr val="dk1"/>
              </a:buClr>
              <a:buSzPts val="1600"/>
              <a:buNone/>
              <a:defRPr sz="1300"/>
            </a:lvl8pPr>
            <a:lvl9pPr lvl="8" algn="ctr">
              <a:lnSpc>
                <a:spcPct val="90000"/>
              </a:lnSpc>
              <a:spcBef>
                <a:spcPts val="406"/>
              </a:spcBef>
              <a:spcAft>
                <a:spcPts val="0"/>
              </a:spcAft>
              <a:buClr>
                <a:schemeClr val="dk1"/>
              </a:buClr>
              <a:buSzPts val="1600"/>
              <a:buNone/>
              <a:defRPr sz="1300"/>
            </a:lvl9pPr>
          </a:lstStyle>
          <a:p>
            <a:endParaRPr/>
          </a:p>
        </p:txBody>
      </p:sp>
      <p:sp>
        <p:nvSpPr>
          <p:cNvPr id="22" name="Google Shape;22;p28"/>
          <p:cNvSpPr txBox="1">
            <a:spLocks noGrp="1"/>
          </p:cNvSpPr>
          <p:nvPr>
            <p:ph type="dt" idx="10"/>
          </p:nvPr>
        </p:nvSpPr>
        <p:spPr>
          <a:xfrm>
            <a:off x="251778" y="185739"/>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463" b="0" i="0" u="none" strike="noStrike" cap="none">
                <a:solidFill>
                  <a:schemeClr val="dk1"/>
                </a:solidFill>
                <a:latin typeface="Noto Sans JP"/>
                <a:ea typeface="Noto Sans JP"/>
                <a:cs typeface="Noto Sans JP"/>
                <a:sym typeface="Noto Sans JP"/>
              </a:defRPr>
            </a:lvl1pPr>
            <a:lvl2pPr marR="0" lvl="1" algn="l" rtl="0">
              <a:lnSpc>
                <a:spcPct val="100000"/>
              </a:lnSpc>
              <a:spcBef>
                <a:spcPts val="0"/>
              </a:spcBef>
              <a:spcAft>
                <a:spcPts val="0"/>
              </a:spcAft>
              <a:buClr>
                <a:srgbClr val="000000"/>
              </a:buClr>
              <a:buSzPts val="1400"/>
              <a:buFont typeface="Arial"/>
              <a:buNone/>
              <a:defRPr sz="1463"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63"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63"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63"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63"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63"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63"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63" b="0" i="0" u="none" strike="noStrike" cap="none">
                <a:solidFill>
                  <a:schemeClr val="dk1"/>
                </a:solidFill>
                <a:latin typeface="Arial"/>
                <a:ea typeface="Arial"/>
                <a:cs typeface="Arial"/>
                <a:sym typeface="Arial"/>
              </a:defRPr>
            </a:lvl9pPr>
          </a:lstStyle>
          <a:p>
            <a:endParaRPr/>
          </a:p>
        </p:txBody>
      </p:sp>
      <p:sp>
        <p:nvSpPr>
          <p:cNvPr id="23" name="Google Shape;23;p28"/>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8"/>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75" b="0" i="0" u="none" strike="noStrike" cap="none">
                <a:solidFill>
                  <a:srgbClr val="888888"/>
                </a:solidFill>
                <a:latin typeface="Noto Sans JP"/>
                <a:ea typeface="Noto Sans JP"/>
                <a:cs typeface="Noto Sans JP"/>
                <a:sym typeface="Noto Sans JP"/>
              </a:defRPr>
            </a:lvl1pPr>
            <a:lvl2pPr marL="0" marR="0" lvl="1" indent="0" algn="r">
              <a:lnSpc>
                <a:spcPct val="100000"/>
              </a:lnSpc>
              <a:spcBef>
                <a:spcPts val="0"/>
              </a:spcBef>
              <a:spcAft>
                <a:spcPts val="0"/>
              </a:spcAft>
              <a:buClr>
                <a:srgbClr val="000000"/>
              </a:buClr>
              <a:buSzPts val="1200"/>
              <a:buFont typeface="Arial"/>
              <a:buNone/>
              <a:defRPr sz="975" b="0" i="0" u="none" strike="noStrike" cap="none">
                <a:solidFill>
                  <a:srgbClr val="888888"/>
                </a:solidFill>
                <a:latin typeface="Noto Sans JP"/>
                <a:ea typeface="Noto Sans JP"/>
                <a:cs typeface="Noto Sans JP"/>
                <a:sym typeface="Noto Sans JP"/>
              </a:defRPr>
            </a:lvl2pPr>
            <a:lvl3pPr marL="0" marR="0" lvl="2" indent="0" algn="r">
              <a:lnSpc>
                <a:spcPct val="100000"/>
              </a:lnSpc>
              <a:spcBef>
                <a:spcPts val="0"/>
              </a:spcBef>
              <a:spcAft>
                <a:spcPts val="0"/>
              </a:spcAft>
              <a:buClr>
                <a:srgbClr val="000000"/>
              </a:buClr>
              <a:buSzPts val="1200"/>
              <a:buFont typeface="Arial"/>
              <a:buNone/>
              <a:defRPr sz="975" b="0" i="0" u="none" strike="noStrike" cap="none">
                <a:solidFill>
                  <a:srgbClr val="888888"/>
                </a:solidFill>
                <a:latin typeface="Noto Sans JP"/>
                <a:ea typeface="Noto Sans JP"/>
                <a:cs typeface="Noto Sans JP"/>
                <a:sym typeface="Noto Sans JP"/>
              </a:defRPr>
            </a:lvl3pPr>
            <a:lvl4pPr marL="0" marR="0" lvl="3" indent="0" algn="r">
              <a:lnSpc>
                <a:spcPct val="100000"/>
              </a:lnSpc>
              <a:spcBef>
                <a:spcPts val="0"/>
              </a:spcBef>
              <a:spcAft>
                <a:spcPts val="0"/>
              </a:spcAft>
              <a:buClr>
                <a:srgbClr val="000000"/>
              </a:buClr>
              <a:buSzPts val="1200"/>
              <a:buFont typeface="Arial"/>
              <a:buNone/>
              <a:defRPr sz="975" b="0" i="0" u="none" strike="noStrike" cap="none">
                <a:solidFill>
                  <a:srgbClr val="888888"/>
                </a:solidFill>
                <a:latin typeface="Noto Sans JP"/>
                <a:ea typeface="Noto Sans JP"/>
                <a:cs typeface="Noto Sans JP"/>
                <a:sym typeface="Noto Sans JP"/>
              </a:defRPr>
            </a:lvl4pPr>
            <a:lvl5pPr marL="0" marR="0" lvl="4" indent="0" algn="r">
              <a:lnSpc>
                <a:spcPct val="100000"/>
              </a:lnSpc>
              <a:spcBef>
                <a:spcPts val="0"/>
              </a:spcBef>
              <a:spcAft>
                <a:spcPts val="0"/>
              </a:spcAft>
              <a:buClr>
                <a:srgbClr val="000000"/>
              </a:buClr>
              <a:buSzPts val="1200"/>
              <a:buFont typeface="Arial"/>
              <a:buNone/>
              <a:defRPr sz="975" b="0" i="0" u="none" strike="noStrike" cap="none">
                <a:solidFill>
                  <a:srgbClr val="888888"/>
                </a:solidFill>
                <a:latin typeface="Noto Sans JP"/>
                <a:ea typeface="Noto Sans JP"/>
                <a:cs typeface="Noto Sans JP"/>
                <a:sym typeface="Noto Sans JP"/>
              </a:defRPr>
            </a:lvl5pPr>
            <a:lvl6pPr marL="0" marR="0" lvl="5" indent="0" algn="r">
              <a:lnSpc>
                <a:spcPct val="100000"/>
              </a:lnSpc>
              <a:spcBef>
                <a:spcPts val="0"/>
              </a:spcBef>
              <a:spcAft>
                <a:spcPts val="0"/>
              </a:spcAft>
              <a:buClr>
                <a:srgbClr val="000000"/>
              </a:buClr>
              <a:buSzPts val="1200"/>
              <a:buFont typeface="Arial"/>
              <a:buNone/>
              <a:defRPr sz="975" b="0" i="0" u="none" strike="noStrike" cap="none">
                <a:solidFill>
                  <a:srgbClr val="888888"/>
                </a:solidFill>
                <a:latin typeface="Noto Sans JP"/>
                <a:ea typeface="Noto Sans JP"/>
                <a:cs typeface="Noto Sans JP"/>
                <a:sym typeface="Noto Sans JP"/>
              </a:defRPr>
            </a:lvl6pPr>
            <a:lvl7pPr marL="0" marR="0" lvl="6" indent="0" algn="r">
              <a:lnSpc>
                <a:spcPct val="100000"/>
              </a:lnSpc>
              <a:spcBef>
                <a:spcPts val="0"/>
              </a:spcBef>
              <a:spcAft>
                <a:spcPts val="0"/>
              </a:spcAft>
              <a:buClr>
                <a:srgbClr val="000000"/>
              </a:buClr>
              <a:buSzPts val="1200"/>
              <a:buFont typeface="Arial"/>
              <a:buNone/>
              <a:defRPr sz="975" b="0" i="0" u="none" strike="noStrike" cap="none">
                <a:solidFill>
                  <a:srgbClr val="888888"/>
                </a:solidFill>
                <a:latin typeface="Noto Sans JP"/>
                <a:ea typeface="Noto Sans JP"/>
                <a:cs typeface="Noto Sans JP"/>
                <a:sym typeface="Noto Sans JP"/>
              </a:defRPr>
            </a:lvl7pPr>
            <a:lvl8pPr marL="0" marR="0" lvl="7" indent="0" algn="r">
              <a:lnSpc>
                <a:spcPct val="100000"/>
              </a:lnSpc>
              <a:spcBef>
                <a:spcPts val="0"/>
              </a:spcBef>
              <a:spcAft>
                <a:spcPts val="0"/>
              </a:spcAft>
              <a:buClr>
                <a:srgbClr val="000000"/>
              </a:buClr>
              <a:buSzPts val="1200"/>
              <a:buFont typeface="Arial"/>
              <a:buNone/>
              <a:defRPr sz="975" b="0" i="0" u="none" strike="noStrike" cap="none">
                <a:solidFill>
                  <a:srgbClr val="888888"/>
                </a:solidFill>
                <a:latin typeface="Noto Sans JP"/>
                <a:ea typeface="Noto Sans JP"/>
                <a:cs typeface="Noto Sans JP"/>
                <a:sym typeface="Noto Sans JP"/>
              </a:defRPr>
            </a:lvl8pPr>
            <a:lvl9pPr marL="0" marR="0" lvl="8" indent="0" algn="r">
              <a:lnSpc>
                <a:spcPct val="100000"/>
              </a:lnSpc>
              <a:spcBef>
                <a:spcPts val="0"/>
              </a:spcBef>
              <a:spcAft>
                <a:spcPts val="0"/>
              </a:spcAft>
              <a:buClr>
                <a:srgbClr val="000000"/>
              </a:buClr>
              <a:buSzPts val="1200"/>
              <a:buFont typeface="Arial"/>
              <a:buNone/>
              <a:defRPr sz="975" b="0" i="0" u="none" strike="noStrike" cap="none">
                <a:solidFill>
                  <a:srgbClr val="888888"/>
                </a:solidFill>
                <a:latin typeface="Noto Sans JP"/>
                <a:ea typeface="Noto Sans JP"/>
                <a:cs typeface="Noto Sans JP"/>
                <a:sym typeface="Noto Sans JP"/>
              </a:defRPr>
            </a:lvl9p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4142756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27"/>
        <p:cNvGrpSpPr/>
        <p:nvPr/>
      </p:nvGrpSpPr>
      <p:grpSpPr>
        <a:xfrm>
          <a:off x="0" y="0"/>
          <a:ext cx="0" cy="0"/>
          <a:chOff x="0" y="0"/>
          <a:chExt cx="0" cy="0"/>
        </a:xfrm>
      </p:grpSpPr>
      <p:sp>
        <p:nvSpPr>
          <p:cNvPr id="28" name="Google Shape;28;p16"/>
          <p:cNvSpPr txBox="1">
            <a:spLocks noGrp="1"/>
          </p:cNvSpPr>
          <p:nvPr>
            <p:ph type="title"/>
          </p:nvPr>
        </p:nvSpPr>
        <p:spPr>
          <a:xfrm>
            <a:off x="675879" y="1709740"/>
            <a:ext cx="8543925"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6"/>
          <p:cNvSpPr txBox="1">
            <a:spLocks noGrp="1"/>
          </p:cNvSpPr>
          <p:nvPr>
            <p:ph type="body" idx="1"/>
          </p:nvPr>
        </p:nvSpPr>
        <p:spPr>
          <a:xfrm>
            <a:off x="675879" y="4589465"/>
            <a:ext cx="8543925"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6"/>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6"/>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6"/>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33"/>
        <p:cNvGrpSpPr/>
        <p:nvPr/>
      </p:nvGrpSpPr>
      <p:grpSpPr>
        <a:xfrm>
          <a:off x="0" y="0"/>
          <a:ext cx="0" cy="0"/>
          <a:chOff x="0" y="0"/>
          <a:chExt cx="0" cy="0"/>
        </a:xfrm>
      </p:grpSpPr>
      <p:sp>
        <p:nvSpPr>
          <p:cNvPr id="34" name="Google Shape;34;p17"/>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7"/>
          <p:cNvSpPr txBox="1">
            <a:spLocks noGrp="1"/>
          </p:cNvSpPr>
          <p:nvPr>
            <p:ph type="body" idx="1"/>
          </p:nvPr>
        </p:nvSpPr>
        <p:spPr>
          <a:xfrm>
            <a:off x="681038"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7"/>
          <p:cNvSpPr txBox="1">
            <a:spLocks noGrp="1"/>
          </p:cNvSpPr>
          <p:nvPr>
            <p:ph type="body" idx="2"/>
          </p:nvPr>
        </p:nvSpPr>
        <p:spPr>
          <a:xfrm>
            <a:off x="5014913"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7"/>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7"/>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7"/>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40"/>
        <p:cNvGrpSpPr/>
        <p:nvPr/>
      </p:nvGrpSpPr>
      <p:grpSpPr>
        <a:xfrm>
          <a:off x="0" y="0"/>
          <a:ext cx="0" cy="0"/>
          <a:chOff x="0" y="0"/>
          <a:chExt cx="0" cy="0"/>
        </a:xfrm>
      </p:grpSpPr>
      <p:sp>
        <p:nvSpPr>
          <p:cNvPr id="41" name="Google Shape;41;p18"/>
          <p:cNvSpPr txBox="1">
            <a:spLocks noGrp="1"/>
          </p:cNvSpPr>
          <p:nvPr>
            <p:ph type="title"/>
          </p:nvPr>
        </p:nvSpPr>
        <p:spPr>
          <a:xfrm>
            <a:off x="68232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8"/>
          <p:cNvSpPr txBox="1">
            <a:spLocks noGrp="1"/>
          </p:cNvSpPr>
          <p:nvPr>
            <p:ph type="body" idx="1"/>
          </p:nvPr>
        </p:nvSpPr>
        <p:spPr>
          <a:xfrm>
            <a:off x="682329" y="1681163"/>
            <a:ext cx="4190702"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8"/>
          <p:cNvSpPr txBox="1">
            <a:spLocks noGrp="1"/>
          </p:cNvSpPr>
          <p:nvPr>
            <p:ph type="body" idx="2"/>
          </p:nvPr>
        </p:nvSpPr>
        <p:spPr>
          <a:xfrm>
            <a:off x="682329" y="2505075"/>
            <a:ext cx="4190702"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8"/>
          <p:cNvSpPr txBox="1">
            <a:spLocks noGrp="1"/>
          </p:cNvSpPr>
          <p:nvPr>
            <p:ph type="body" idx="3"/>
          </p:nvPr>
        </p:nvSpPr>
        <p:spPr>
          <a:xfrm>
            <a:off x="5014913" y="1681163"/>
            <a:ext cx="4211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8"/>
          <p:cNvSpPr txBox="1">
            <a:spLocks noGrp="1"/>
          </p:cNvSpPr>
          <p:nvPr>
            <p:ph type="body" idx="4"/>
          </p:nvPr>
        </p:nvSpPr>
        <p:spPr>
          <a:xfrm>
            <a:off x="5014913" y="2505075"/>
            <a:ext cx="4211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8"/>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8"/>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8"/>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49"/>
        <p:cNvGrpSpPr/>
        <p:nvPr/>
      </p:nvGrpSpPr>
      <p:grpSpPr>
        <a:xfrm>
          <a:off x="0" y="0"/>
          <a:ext cx="0" cy="0"/>
          <a:chOff x="0" y="0"/>
          <a:chExt cx="0" cy="0"/>
        </a:xfrm>
      </p:grpSpPr>
      <p:sp>
        <p:nvSpPr>
          <p:cNvPr id="50" name="Google Shape;50;p19"/>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9"/>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9"/>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9"/>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54"/>
        <p:cNvGrpSpPr/>
        <p:nvPr/>
      </p:nvGrpSpPr>
      <p:grpSpPr>
        <a:xfrm>
          <a:off x="0" y="0"/>
          <a:ext cx="0" cy="0"/>
          <a:chOff x="0" y="0"/>
          <a:chExt cx="0" cy="0"/>
        </a:xfrm>
      </p:grpSpPr>
      <p:sp>
        <p:nvSpPr>
          <p:cNvPr id="55" name="Google Shape;55;p20"/>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0"/>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0"/>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58"/>
        <p:cNvGrpSpPr/>
        <p:nvPr/>
      </p:nvGrpSpPr>
      <p:grpSpPr>
        <a:xfrm>
          <a:off x="0" y="0"/>
          <a:ext cx="0" cy="0"/>
          <a:chOff x="0" y="0"/>
          <a:chExt cx="0" cy="0"/>
        </a:xfrm>
      </p:grpSpPr>
      <p:sp>
        <p:nvSpPr>
          <p:cNvPr id="59" name="Google Shape;59;p21"/>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1"/>
          <p:cNvSpPr txBox="1">
            <a:spLocks noGrp="1"/>
          </p:cNvSpPr>
          <p:nvPr>
            <p:ph type="body" idx="1"/>
          </p:nvPr>
        </p:nvSpPr>
        <p:spPr>
          <a:xfrm>
            <a:off x="4211340" y="987427"/>
            <a:ext cx="5014913"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1"/>
          <p:cNvSpPr txBox="1">
            <a:spLocks noGrp="1"/>
          </p:cNvSpPr>
          <p:nvPr>
            <p:ph type="body" idx="2"/>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1"/>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1"/>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1"/>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5"/>
        <p:cNvGrpSpPr/>
        <p:nvPr/>
      </p:nvGrpSpPr>
      <p:grpSpPr>
        <a:xfrm>
          <a:off x="0" y="0"/>
          <a:ext cx="0" cy="0"/>
          <a:chOff x="0" y="0"/>
          <a:chExt cx="0" cy="0"/>
        </a:xfrm>
      </p:grpSpPr>
      <p:sp>
        <p:nvSpPr>
          <p:cNvPr id="66" name="Google Shape;66;p22"/>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2"/>
          <p:cNvSpPr>
            <a:spLocks noGrp="1"/>
          </p:cNvSpPr>
          <p:nvPr>
            <p:ph type="pic" idx="2"/>
          </p:nvPr>
        </p:nvSpPr>
        <p:spPr>
          <a:xfrm>
            <a:off x="4211340" y="987427"/>
            <a:ext cx="5014913" cy="4873625"/>
          </a:xfrm>
          <a:prstGeom prst="rect">
            <a:avLst/>
          </a:prstGeom>
          <a:noFill/>
          <a:ln>
            <a:noFill/>
          </a:ln>
        </p:spPr>
      </p:sp>
      <p:sp>
        <p:nvSpPr>
          <p:cNvPr id="68" name="Google Shape;68;p22"/>
          <p:cNvSpPr txBox="1">
            <a:spLocks noGrp="1"/>
          </p:cNvSpPr>
          <p:nvPr>
            <p:ph type="body" idx="1"/>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2"/>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2"/>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2"/>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3"/>
          <p:cNvSpPr txBox="1">
            <a:spLocks noGrp="1"/>
          </p:cNvSpPr>
          <p:nvPr>
            <p:ph type="body" idx="1"/>
          </p:nvPr>
        </p:nvSpPr>
        <p:spPr>
          <a:xfrm rot="5400000">
            <a:off x="2777332" y="-270668"/>
            <a:ext cx="4351338" cy="85439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3"/>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jfc.go.jp/n/findings/pdf/kyouikuhi_chousa_k_r03.pdf" TargetMode="External"/><Relationship Id="rId7"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2.emf"/><Relationship Id="rId5" Type="http://schemas.openxmlformats.org/officeDocument/2006/relationships/image" Target="../media/image1.emf"/><Relationship Id="rId4" Type="http://schemas.openxmlformats.org/officeDocument/2006/relationships/hyperlink" Target="https://www.mext.go.jp/b_menu/toukei/chousa03/gakushuuhi/kekka/k_detail/mext_00001.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1">
          <a:extLst>
            <a:ext uri="{FF2B5EF4-FFF2-40B4-BE49-F238E27FC236}">
              <a16:creationId xmlns:a16="http://schemas.microsoft.com/office/drawing/2014/main" id="{74FCE2C4-1D23-5FA9-BD01-8DD95D6E0BAC}"/>
            </a:ext>
          </a:extLst>
        </p:cNvPr>
        <p:cNvGrpSpPr/>
        <p:nvPr/>
      </p:nvGrpSpPr>
      <p:grpSpPr>
        <a:xfrm>
          <a:off x="0" y="0"/>
          <a:ext cx="0" cy="0"/>
          <a:chOff x="0" y="0"/>
          <a:chExt cx="0" cy="0"/>
        </a:xfrm>
      </p:grpSpPr>
      <p:sp>
        <p:nvSpPr>
          <p:cNvPr id="233" name="Google Shape;233;p40">
            <a:extLst>
              <a:ext uri="{FF2B5EF4-FFF2-40B4-BE49-F238E27FC236}">
                <a16:creationId xmlns:a16="http://schemas.microsoft.com/office/drawing/2014/main" id="{14AB0CE2-9DFE-89EB-9FA9-9724B4D4D80B}"/>
              </a:ext>
            </a:extLst>
          </p:cNvPr>
          <p:cNvSpPr txBox="1">
            <a:spLocks noGrp="1"/>
          </p:cNvSpPr>
          <p:nvPr>
            <p:ph type="ftr" idx="11"/>
          </p:nvPr>
        </p:nvSpPr>
        <p:spPr>
          <a:xfrm>
            <a:off x="3391091" y="6402832"/>
            <a:ext cx="3343275" cy="296664"/>
          </a:xfrm>
          <a:prstGeom prst="rect">
            <a:avLst/>
          </a:prstGeom>
          <a:noFill/>
          <a:ln>
            <a:noFill/>
          </a:ln>
        </p:spPr>
        <p:txBody>
          <a:bodyPr spcFirstLastPara="1" wrap="square" lIns="74283" tIns="37131" rIns="74283" bIns="37131" anchor="ctr" anchorCtr="0">
            <a:noAutofit/>
          </a:bodyPr>
          <a:lstStyle/>
          <a:p>
            <a:r>
              <a:rPr lang="ja-JP" dirty="0"/>
              <a:t>©202</a:t>
            </a:r>
            <a:r>
              <a:rPr lang="en-US" altLang="ja-JP" dirty="0"/>
              <a:t>5</a:t>
            </a:r>
            <a:r>
              <a:rPr lang="ja-JP" dirty="0"/>
              <a:t>　kids　money　school</a:t>
            </a:r>
            <a:endParaRPr dirty="0"/>
          </a:p>
        </p:txBody>
      </p:sp>
      <p:sp>
        <p:nvSpPr>
          <p:cNvPr id="2" name="Google Shape;236;p40">
            <a:extLst>
              <a:ext uri="{FF2B5EF4-FFF2-40B4-BE49-F238E27FC236}">
                <a16:creationId xmlns:a16="http://schemas.microsoft.com/office/drawing/2014/main" id="{7FC0C18A-0C91-C83B-F646-401FED7F5246}"/>
              </a:ext>
            </a:extLst>
          </p:cNvPr>
          <p:cNvSpPr txBox="1"/>
          <p:nvPr/>
        </p:nvSpPr>
        <p:spPr>
          <a:xfrm>
            <a:off x="6529901" y="5962344"/>
            <a:ext cx="4212944" cy="767484"/>
          </a:xfrm>
          <a:prstGeom prst="rect">
            <a:avLst/>
          </a:prstGeom>
          <a:noFill/>
          <a:ln>
            <a:noFill/>
          </a:ln>
        </p:spPr>
        <p:txBody>
          <a:bodyPr spcFirstLastPara="1" wrap="square" lIns="74283" tIns="37131" rIns="74283" bIns="37131" anchor="t" anchorCtr="0">
            <a:spAutoFit/>
          </a:bodyPr>
          <a:lstStyle/>
          <a:p>
            <a:r>
              <a:rPr lang="ja-JP" altLang="en-US" sz="500" b="1" dirty="0">
                <a:solidFill>
                  <a:schemeClr val="bg1">
                    <a:lumMod val="50000"/>
                  </a:schemeClr>
                </a:solidFill>
                <a:latin typeface="Noto Sans JP Regular" panose="020B0500000000000000" pitchFamily="34" charset="-128"/>
                <a:ea typeface="Noto Sans JP Regular" panose="020B0500000000000000" pitchFamily="34" charset="-128"/>
              </a:rPr>
              <a:t>日本政策金融公庫「教育費負担の実態調査結果」</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a:t>
            </a:r>
            <a:r>
              <a:rPr lang="en-US" altLang="ja-JP" sz="500" dirty="0">
                <a:solidFill>
                  <a:schemeClr val="bg1">
                    <a:lumMod val="50000"/>
                  </a:schemeClr>
                </a:solidFill>
                <a:latin typeface="メイリオ" panose="020B0604030504040204" pitchFamily="50" charset="-128"/>
                <a:ea typeface="メイリオ" panose="020B0604030504040204" pitchFamily="50" charset="-128"/>
              </a:rPr>
              <a:t>2021</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年</a:t>
            </a:r>
            <a:r>
              <a:rPr lang="en-US" altLang="ja-JP" sz="500" dirty="0">
                <a:solidFill>
                  <a:schemeClr val="bg1">
                    <a:lumMod val="50000"/>
                  </a:schemeClr>
                </a:solidFill>
                <a:latin typeface="メイリオ" panose="020B0604030504040204" pitchFamily="50" charset="-128"/>
                <a:ea typeface="メイリオ" panose="020B0604030504040204" pitchFamily="50" charset="-128"/>
              </a:rPr>
              <a:t>12</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月</a:t>
            </a:r>
            <a:r>
              <a:rPr lang="en-US" altLang="ja-JP" sz="500" dirty="0">
                <a:solidFill>
                  <a:schemeClr val="bg1">
                    <a:lumMod val="50000"/>
                  </a:schemeClr>
                </a:solidFill>
                <a:latin typeface="メイリオ" panose="020B0604030504040204" pitchFamily="50" charset="-128"/>
                <a:ea typeface="メイリオ" panose="020B0604030504040204" pitchFamily="50" charset="-128"/>
              </a:rPr>
              <a:t>20</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日発表）</a:t>
            </a:r>
            <a:endParaRPr lang="en-US" altLang="ja-JP" sz="500" b="1" dirty="0">
              <a:solidFill>
                <a:schemeClr val="bg1">
                  <a:lumMod val="50000"/>
                </a:schemeClr>
              </a:solidFill>
              <a:latin typeface="Noto Sans JP Regular" panose="020B0500000000000000" pitchFamily="34" charset="-128"/>
              <a:ea typeface="Noto Sans JP Regular" panose="020B0500000000000000" pitchFamily="34" charset="-128"/>
            </a:endParaRPr>
          </a:p>
          <a:p>
            <a:r>
              <a:rPr lang="en-US" altLang="ja-JP" sz="500" b="1" dirty="0">
                <a:solidFill>
                  <a:schemeClr val="bg1">
                    <a:lumMod val="50000"/>
                  </a:schemeClr>
                </a:solidFill>
                <a:latin typeface="Noto Sans JP Regular" panose="020B0500000000000000" pitchFamily="34" charset="-128"/>
                <a:ea typeface="Noto Sans JP Regular" panose="020B0500000000000000" pitchFamily="34" charset="-128"/>
                <a:hlinkClick r:id="rId3">
                  <a:extLst>
                    <a:ext uri="{A12FA001-AC4F-418D-AE19-62706E023703}">
                      <ahyp:hlinkClr xmlns:ahyp="http://schemas.microsoft.com/office/drawing/2018/hyperlinkcolor" val="tx"/>
                    </a:ext>
                  </a:extLst>
                </a:hlinkClick>
              </a:rPr>
              <a:t>https://www.jfc.go.jp/n/findings/pdf/kyouikuhi_chousa_k_r03.pdf</a:t>
            </a:r>
            <a:r>
              <a:rPr lang="en-US" altLang="ja-JP" sz="500" b="1" dirty="0">
                <a:solidFill>
                  <a:schemeClr val="bg1">
                    <a:lumMod val="50000"/>
                  </a:schemeClr>
                </a:solidFill>
                <a:latin typeface="Noto Sans JP Regular" panose="020B0500000000000000" pitchFamily="34" charset="-128"/>
                <a:ea typeface="Noto Sans JP Regular" panose="020B0500000000000000" pitchFamily="34" charset="-128"/>
              </a:rPr>
              <a:t>(</a:t>
            </a:r>
            <a:r>
              <a:rPr lang="ja-JP" altLang="en-US" sz="500" b="1" dirty="0">
                <a:solidFill>
                  <a:schemeClr val="bg1">
                    <a:lumMod val="50000"/>
                  </a:schemeClr>
                </a:solidFill>
                <a:latin typeface="Noto Sans JP Regular" panose="020B0500000000000000" pitchFamily="34" charset="-128"/>
                <a:ea typeface="Noto Sans JP Regular" panose="020B0500000000000000" pitchFamily="34" charset="-128"/>
              </a:rPr>
              <a:t>参考</a:t>
            </a:r>
            <a:r>
              <a:rPr lang="en-US" altLang="ja-JP" sz="500" b="1" dirty="0">
                <a:solidFill>
                  <a:schemeClr val="bg1">
                    <a:lumMod val="50000"/>
                  </a:schemeClr>
                </a:solidFill>
                <a:latin typeface="Noto Sans JP Regular" panose="020B0500000000000000" pitchFamily="34" charset="-128"/>
                <a:ea typeface="Noto Sans JP Regular" panose="020B0500000000000000" pitchFamily="34" charset="-128"/>
              </a:rPr>
              <a:t>2024-10-21)</a:t>
            </a:r>
          </a:p>
          <a:p>
            <a:r>
              <a:rPr lang="ja-JP" altLang="en-US" sz="500" b="1" dirty="0">
                <a:solidFill>
                  <a:schemeClr val="bg1">
                    <a:lumMod val="50000"/>
                  </a:schemeClr>
                </a:solidFill>
                <a:latin typeface="Noto Sans JP Regular" panose="020B0500000000000000" pitchFamily="34" charset="-128"/>
                <a:ea typeface="Noto Sans JP Regular" panose="020B0500000000000000" pitchFamily="34" charset="-128"/>
              </a:rPr>
              <a:t>文部科学省「令和</a:t>
            </a:r>
            <a:r>
              <a:rPr lang="en-US" altLang="ja-JP" sz="500" b="1" dirty="0">
                <a:solidFill>
                  <a:schemeClr val="bg1">
                    <a:lumMod val="50000"/>
                  </a:schemeClr>
                </a:solidFill>
                <a:latin typeface="Noto Sans JP Regular" panose="020B0500000000000000" pitchFamily="34" charset="-128"/>
                <a:ea typeface="Noto Sans JP Regular" panose="020B0500000000000000" pitchFamily="34" charset="-128"/>
              </a:rPr>
              <a:t>3</a:t>
            </a:r>
            <a:r>
              <a:rPr lang="ja-JP" altLang="en-US" sz="500" b="1" dirty="0">
                <a:solidFill>
                  <a:schemeClr val="bg1">
                    <a:lumMod val="50000"/>
                  </a:schemeClr>
                </a:solidFill>
                <a:latin typeface="Noto Sans JP Regular" panose="020B0500000000000000" pitchFamily="34" charset="-128"/>
                <a:ea typeface="Noto Sans JP Regular" panose="020B0500000000000000" pitchFamily="34" charset="-128"/>
              </a:rPr>
              <a:t>年度子供の学習費調査」</a:t>
            </a:r>
            <a:r>
              <a:rPr lang="en-US" altLang="ja-JP" sz="500" b="1" dirty="0">
                <a:solidFill>
                  <a:schemeClr val="bg1">
                    <a:lumMod val="50000"/>
                  </a:schemeClr>
                </a:solidFill>
                <a:latin typeface="Noto Sans JP Regular" panose="020B0500000000000000" pitchFamily="34" charset="-128"/>
                <a:ea typeface="Noto Sans JP Regular" panose="020B0500000000000000" pitchFamily="34" charset="-128"/>
                <a:hlinkClick r:id="rId4">
                  <a:extLst>
                    <a:ext uri="{A12FA001-AC4F-418D-AE19-62706E023703}">
                      <ahyp:hlinkClr xmlns:ahyp="http://schemas.microsoft.com/office/drawing/2018/hyperlinkcolor" val="tx"/>
                    </a:ext>
                  </a:extLst>
                </a:hlinkClick>
              </a:rPr>
              <a:t>https://www.mext.go.jp/b_menu/toukei/chousa03/gakushuuhi/kekka/k_detail/mext_00001.html</a:t>
            </a:r>
            <a:endParaRPr lang="en-US" altLang="ja-JP" sz="500" b="1" dirty="0">
              <a:solidFill>
                <a:schemeClr val="bg1">
                  <a:lumMod val="50000"/>
                </a:schemeClr>
              </a:solidFill>
              <a:latin typeface="Noto Sans JP Regular" panose="020B0500000000000000" pitchFamily="34" charset="-128"/>
              <a:ea typeface="Noto Sans JP Regular" panose="020B0500000000000000" pitchFamily="34" charset="-128"/>
            </a:endParaRPr>
          </a:p>
          <a:p>
            <a:r>
              <a:rPr lang="ja-JP" altLang="en-US" sz="500" b="1" dirty="0">
                <a:solidFill>
                  <a:schemeClr val="bg1">
                    <a:lumMod val="50000"/>
                  </a:schemeClr>
                </a:solidFill>
                <a:latin typeface="Noto Sans JP Regular" panose="020B0500000000000000" pitchFamily="34" charset="-128"/>
                <a:ea typeface="Noto Sans JP Regular" panose="020B0500000000000000" pitchFamily="34" charset="-128"/>
              </a:rPr>
              <a:t>（参考</a:t>
            </a:r>
            <a:r>
              <a:rPr lang="en-US" altLang="ja-JP" sz="500" b="1" dirty="0">
                <a:solidFill>
                  <a:schemeClr val="bg1">
                    <a:lumMod val="50000"/>
                  </a:schemeClr>
                </a:solidFill>
                <a:latin typeface="Noto Sans JP Regular" panose="020B0500000000000000" pitchFamily="34" charset="-128"/>
                <a:ea typeface="Noto Sans JP Regular" panose="020B0500000000000000" pitchFamily="34" charset="-128"/>
              </a:rPr>
              <a:t>2024-10-21</a:t>
            </a:r>
            <a:r>
              <a:rPr lang="ja-JP" altLang="en-US" sz="500" b="1" dirty="0">
                <a:solidFill>
                  <a:schemeClr val="bg1">
                    <a:lumMod val="50000"/>
                  </a:schemeClr>
                </a:solidFill>
                <a:latin typeface="Noto Sans JP Regular" panose="020B0500000000000000" pitchFamily="34" charset="-128"/>
                <a:ea typeface="Noto Sans JP Regular" panose="020B0500000000000000" pitchFamily="34" charset="-128"/>
              </a:rPr>
              <a:t>）</a:t>
            </a:r>
            <a:endParaRPr lang="en-US" altLang="ja-JP" sz="500" b="1" dirty="0">
              <a:solidFill>
                <a:schemeClr val="bg1">
                  <a:lumMod val="50000"/>
                </a:schemeClr>
              </a:solidFill>
              <a:latin typeface="Noto Sans JP Regular" panose="020B0500000000000000" pitchFamily="34" charset="-128"/>
              <a:ea typeface="Noto Sans JP Regular" panose="020B0500000000000000" pitchFamily="34" charset="-128"/>
            </a:endParaRPr>
          </a:p>
          <a:p>
            <a:r>
              <a:rPr kumimoji="1" lang="ja-JP" altLang="en-US" sz="500" dirty="0">
                <a:solidFill>
                  <a:schemeClr val="bg1">
                    <a:lumMod val="50000"/>
                  </a:schemeClr>
                </a:solidFill>
              </a:rPr>
              <a:t>日本金融公庫　</a:t>
            </a:r>
            <a:r>
              <a:rPr lang="ja-JP" altLang="en-US" sz="500" dirty="0">
                <a:solidFill>
                  <a:schemeClr val="bg1">
                    <a:lumMod val="50000"/>
                  </a:schemeClr>
                </a:solidFill>
              </a:rPr>
              <a:t>自宅外通学者への仕送り額　</a:t>
            </a:r>
            <a:endParaRPr kumimoji="1" lang="en-US" altLang="ja-JP" sz="500" dirty="0">
              <a:solidFill>
                <a:schemeClr val="bg1">
                  <a:lumMod val="50000"/>
                </a:schemeClr>
              </a:solidFill>
            </a:endParaRPr>
          </a:p>
          <a:p>
            <a:r>
              <a:rPr lang="en-US" altLang="ja-JP" sz="500" dirty="0">
                <a:solidFill>
                  <a:schemeClr val="bg1">
                    <a:lumMod val="50000"/>
                  </a:schemeClr>
                </a:solidFill>
              </a:rPr>
              <a:t>https://www.jfc.go.jp/n/findings/pdf/kyouikuhi_chousa_k_r01.pdf</a:t>
            </a:r>
          </a:p>
          <a:p>
            <a:endParaRPr lang="en-US" altLang="ja-JP" sz="500" b="1" dirty="0">
              <a:solidFill>
                <a:schemeClr val="bg1">
                  <a:lumMod val="50000"/>
                </a:schemeClr>
              </a:solidFill>
              <a:latin typeface="Noto Sans JP Regular" panose="020B0500000000000000" pitchFamily="34" charset="-128"/>
              <a:ea typeface="Noto Sans JP Regular" panose="020B0500000000000000" pitchFamily="34" charset="-128"/>
            </a:endParaRPr>
          </a:p>
          <a:p>
            <a:endParaRPr sz="500" dirty="0">
              <a:solidFill>
                <a:schemeClr val="bg1">
                  <a:lumMod val="50000"/>
                </a:schemeClr>
              </a:solidFill>
              <a:latin typeface="Noto Sans JP Regular" panose="020B0500000000000000" pitchFamily="34" charset="-128"/>
              <a:ea typeface="Noto Sans JP Regular" panose="020B0500000000000000" pitchFamily="34" charset="-128"/>
            </a:endParaRPr>
          </a:p>
        </p:txBody>
      </p:sp>
      <p:pic>
        <p:nvPicPr>
          <p:cNvPr id="19" name="図 18">
            <a:extLst>
              <a:ext uri="{FF2B5EF4-FFF2-40B4-BE49-F238E27FC236}">
                <a16:creationId xmlns:a16="http://schemas.microsoft.com/office/drawing/2014/main" id="{2611BE69-3D63-EE4C-0897-B314F6BE6311}"/>
              </a:ext>
            </a:extLst>
          </p:cNvPr>
          <p:cNvPicPr>
            <a:picLocks noChangeAspect="1"/>
          </p:cNvPicPr>
          <p:nvPr/>
        </p:nvPicPr>
        <p:blipFill>
          <a:blip r:embed="rId5"/>
          <a:stretch>
            <a:fillRect/>
          </a:stretch>
        </p:blipFill>
        <p:spPr>
          <a:xfrm>
            <a:off x="1301653" y="866537"/>
            <a:ext cx="7419279" cy="3495974"/>
          </a:xfrm>
          <a:prstGeom prst="rect">
            <a:avLst/>
          </a:prstGeom>
        </p:spPr>
      </p:pic>
      <p:pic>
        <p:nvPicPr>
          <p:cNvPr id="21" name="図 20">
            <a:extLst>
              <a:ext uri="{FF2B5EF4-FFF2-40B4-BE49-F238E27FC236}">
                <a16:creationId xmlns:a16="http://schemas.microsoft.com/office/drawing/2014/main" id="{7A7D8DA0-5A40-DEDD-233B-CA03DF8F62E5}"/>
              </a:ext>
            </a:extLst>
          </p:cNvPr>
          <p:cNvPicPr>
            <a:picLocks noChangeAspect="1"/>
          </p:cNvPicPr>
          <p:nvPr/>
        </p:nvPicPr>
        <p:blipFill>
          <a:blip r:embed="rId6"/>
          <a:srcRect r="11340"/>
          <a:stretch/>
        </p:blipFill>
        <p:spPr>
          <a:xfrm>
            <a:off x="905919" y="4479187"/>
            <a:ext cx="7176304" cy="1037940"/>
          </a:xfrm>
          <a:prstGeom prst="rect">
            <a:avLst/>
          </a:prstGeom>
        </p:spPr>
      </p:pic>
      <p:pic>
        <p:nvPicPr>
          <p:cNvPr id="25" name="図 24">
            <a:extLst>
              <a:ext uri="{FF2B5EF4-FFF2-40B4-BE49-F238E27FC236}">
                <a16:creationId xmlns:a16="http://schemas.microsoft.com/office/drawing/2014/main" id="{45AC94B7-4D34-7C17-C286-90F095C4C2CD}"/>
              </a:ext>
            </a:extLst>
          </p:cNvPr>
          <p:cNvPicPr>
            <a:picLocks noChangeAspect="1"/>
          </p:cNvPicPr>
          <p:nvPr/>
        </p:nvPicPr>
        <p:blipFill>
          <a:blip r:embed="rId7"/>
          <a:stretch>
            <a:fillRect/>
          </a:stretch>
        </p:blipFill>
        <p:spPr>
          <a:xfrm>
            <a:off x="2450959" y="5674879"/>
            <a:ext cx="3343275" cy="132494"/>
          </a:xfrm>
          <a:prstGeom prst="rect">
            <a:avLst/>
          </a:prstGeom>
        </p:spPr>
      </p:pic>
    </p:spTree>
    <p:extLst>
      <p:ext uri="{BB962C8B-B14F-4D97-AF65-F5344CB8AC3E}">
        <p14:creationId xmlns:p14="http://schemas.microsoft.com/office/powerpoint/2010/main" val="2697555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90" name="Google Shape;90;g31f5bd45070_0_0"/>
          <p:cNvPicPr preferRelativeResize="0"/>
          <p:nvPr/>
        </p:nvPicPr>
        <p:blipFill rotWithShape="1">
          <a:blip r:embed="rId3">
            <a:alphaModFix/>
          </a:blip>
          <a:srcRect/>
          <a:stretch/>
        </p:blipFill>
        <p:spPr>
          <a:xfrm rot="10800000" flipH="1">
            <a:off x="0" y="417890"/>
            <a:ext cx="5599377" cy="657809"/>
          </a:xfrm>
          <a:prstGeom prst="rect">
            <a:avLst/>
          </a:prstGeom>
          <a:noFill/>
          <a:ln>
            <a:noFill/>
          </a:ln>
        </p:spPr>
      </p:pic>
      <p:sp>
        <p:nvSpPr>
          <p:cNvPr id="91" name="Google Shape;91;g31f5bd45070_0_0"/>
          <p:cNvSpPr txBox="1"/>
          <p:nvPr/>
        </p:nvSpPr>
        <p:spPr>
          <a:xfrm>
            <a:off x="456412" y="409504"/>
            <a:ext cx="6215400" cy="685086"/>
          </a:xfrm>
          <a:prstGeom prst="rect">
            <a:avLst/>
          </a:prstGeom>
          <a:noFill/>
          <a:ln>
            <a:noFill/>
          </a:ln>
        </p:spPr>
        <p:txBody>
          <a:bodyPr spcFirstLastPara="1" wrap="square" lIns="84125" tIns="42050" rIns="84125" bIns="42050" anchor="ctr" anchorCtr="0">
            <a:spAutoFit/>
          </a:bodyPr>
          <a:lstStyle/>
          <a:p>
            <a:pPr marL="0" lvl="0" indent="0" algn="l" rtl="0">
              <a:lnSpc>
                <a:spcPct val="150000"/>
              </a:lnSpc>
              <a:spcBef>
                <a:spcPts val="0"/>
              </a:spcBef>
              <a:spcAft>
                <a:spcPts val="0"/>
              </a:spcAft>
              <a:buClr>
                <a:srgbClr val="F29558"/>
              </a:buClr>
              <a:buSzPts val="2600"/>
              <a:buFont typeface="Arial"/>
              <a:buNone/>
            </a:pPr>
            <a:r>
              <a:rPr lang="ja-JP" altLang="en-US" sz="2600" b="1" dirty="0">
                <a:solidFill>
                  <a:srgbClr val="F29558"/>
                </a:solidFill>
              </a:rPr>
              <a:t>自宅外通学者仕送り額</a:t>
            </a:r>
            <a:endParaRPr sz="2600" b="1" dirty="0">
              <a:solidFill>
                <a:srgbClr val="F29558"/>
              </a:solidFill>
            </a:endParaRPr>
          </a:p>
        </p:txBody>
      </p:sp>
      <p:sp>
        <p:nvSpPr>
          <p:cNvPr id="2" name="テキスト ボックス 1">
            <a:extLst>
              <a:ext uri="{FF2B5EF4-FFF2-40B4-BE49-F238E27FC236}">
                <a16:creationId xmlns:a16="http://schemas.microsoft.com/office/drawing/2014/main" id="{DC495913-66CE-5606-1A12-10E901B28C02}"/>
              </a:ext>
            </a:extLst>
          </p:cNvPr>
          <p:cNvSpPr txBox="1"/>
          <p:nvPr/>
        </p:nvSpPr>
        <p:spPr>
          <a:xfrm>
            <a:off x="6905602" y="6232362"/>
            <a:ext cx="2704587" cy="415498"/>
          </a:xfrm>
          <a:prstGeom prst="rect">
            <a:avLst/>
          </a:prstGeom>
          <a:noFill/>
        </p:spPr>
        <p:txBody>
          <a:bodyPr wrap="none" rtlCol="0">
            <a:spAutoFit/>
          </a:bodyPr>
          <a:lstStyle/>
          <a:p>
            <a:r>
              <a:rPr kumimoji="1" lang="ja-JP" altLang="en-US" sz="700" dirty="0">
                <a:solidFill>
                  <a:schemeClr val="bg1">
                    <a:lumMod val="65000"/>
                  </a:schemeClr>
                </a:solidFill>
              </a:rPr>
              <a:t>日本金融公庫　</a:t>
            </a:r>
            <a:r>
              <a:rPr lang="ja-JP" altLang="en-US" sz="700" dirty="0">
                <a:solidFill>
                  <a:schemeClr val="bg1">
                    <a:lumMod val="65000"/>
                  </a:schemeClr>
                </a:solidFill>
              </a:rPr>
              <a:t>自宅外通学者への仕送り額　</a:t>
            </a:r>
            <a:endParaRPr kumimoji="1" lang="en-US" altLang="ja-JP" sz="700" dirty="0">
              <a:solidFill>
                <a:schemeClr val="bg1">
                  <a:lumMod val="65000"/>
                </a:schemeClr>
              </a:solidFill>
            </a:endParaRPr>
          </a:p>
          <a:p>
            <a:r>
              <a:rPr lang="en-US" altLang="ja-JP" sz="700" dirty="0">
                <a:solidFill>
                  <a:schemeClr val="bg1">
                    <a:lumMod val="65000"/>
                  </a:schemeClr>
                </a:solidFill>
              </a:rPr>
              <a:t>https://www.jfc.go.jp/n/findings/pdf/kyouikuhi_chousa_k_r01.pdf</a:t>
            </a:r>
          </a:p>
          <a:p>
            <a:endParaRPr kumimoji="1" lang="ja-JP" altLang="en-US" sz="700" dirty="0">
              <a:solidFill>
                <a:schemeClr val="bg1">
                  <a:lumMod val="65000"/>
                </a:schemeClr>
              </a:solidFill>
            </a:endParaRPr>
          </a:p>
        </p:txBody>
      </p:sp>
      <p:graphicFrame>
        <p:nvGraphicFramePr>
          <p:cNvPr id="5" name="グラフ 4">
            <a:extLst>
              <a:ext uri="{FF2B5EF4-FFF2-40B4-BE49-F238E27FC236}">
                <a16:creationId xmlns:a16="http://schemas.microsoft.com/office/drawing/2014/main" id="{CB959E83-A41B-7361-8ED4-8B38CB8781CE}"/>
              </a:ext>
            </a:extLst>
          </p:cNvPr>
          <p:cNvGraphicFramePr/>
          <p:nvPr>
            <p:extLst>
              <p:ext uri="{D42A27DB-BD31-4B8C-83A1-F6EECF244321}">
                <p14:modId xmlns:p14="http://schemas.microsoft.com/office/powerpoint/2010/main" val="2842795805"/>
              </p:ext>
            </p:extLst>
          </p:nvPr>
        </p:nvGraphicFramePr>
        <p:xfrm>
          <a:off x="-199493" y="1068326"/>
          <a:ext cx="9313013" cy="4721348"/>
        </p:xfrm>
        <a:graphic>
          <a:graphicData uri="http://schemas.openxmlformats.org/drawingml/2006/chart">
            <c:chart xmlns:c="http://schemas.openxmlformats.org/drawingml/2006/chart" xmlns:r="http://schemas.openxmlformats.org/officeDocument/2006/relationships" r:id="rId4"/>
          </a:graphicData>
        </a:graphic>
      </p:graphicFrame>
      <p:sp>
        <p:nvSpPr>
          <p:cNvPr id="6" name="Google Shape;233;p40">
            <a:extLst>
              <a:ext uri="{FF2B5EF4-FFF2-40B4-BE49-F238E27FC236}">
                <a16:creationId xmlns:a16="http://schemas.microsoft.com/office/drawing/2014/main" id="{BADB9C19-CDB5-2DBF-28E5-73634D2E1D6B}"/>
              </a:ext>
            </a:extLst>
          </p:cNvPr>
          <p:cNvSpPr txBox="1">
            <a:spLocks noGrp="1"/>
          </p:cNvSpPr>
          <p:nvPr>
            <p:ph type="ftr" idx="11"/>
          </p:nvPr>
        </p:nvSpPr>
        <p:spPr>
          <a:xfrm>
            <a:off x="3000399" y="6291779"/>
            <a:ext cx="3343275" cy="296664"/>
          </a:xfrm>
          <a:prstGeom prst="rect">
            <a:avLst/>
          </a:prstGeom>
          <a:noFill/>
          <a:ln>
            <a:noFill/>
          </a:ln>
        </p:spPr>
        <p:txBody>
          <a:bodyPr spcFirstLastPara="1" wrap="square" lIns="74283" tIns="37131" rIns="74283" bIns="37131" anchor="ctr" anchorCtr="0">
            <a:noAutofit/>
          </a:bodyPr>
          <a:lstStyle/>
          <a:p>
            <a:r>
              <a:rPr lang="ja-JP" dirty="0"/>
              <a:t>©202</a:t>
            </a:r>
            <a:r>
              <a:rPr lang="en-US" altLang="ja-JP" dirty="0"/>
              <a:t>5</a:t>
            </a:r>
            <a:r>
              <a:rPr lang="ja-JP" dirty="0"/>
              <a:t>　kids　money　school</a:t>
            </a:r>
            <a:endParaRPr dirty="0"/>
          </a:p>
        </p:txBody>
      </p:sp>
      <p:sp>
        <p:nvSpPr>
          <p:cNvPr id="8" name="テキスト ボックス 7">
            <a:extLst>
              <a:ext uri="{FF2B5EF4-FFF2-40B4-BE49-F238E27FC236}">
                <a16:creationId xmlns:a16="http://schemas.microsoft.com/office/drawing/2014/main" id="{01FB6B33-CF1A-234F-3C4E-A11C2CE393F5}"/>
              </a:ext>
            </a:extLst>
          </p:cNvPr>
          <p:cNvSpPr txBox="1"/>
          <p:nvPr/>
        </p:nvSpPr>
        <p:spPr>
          <a:xfrm>
            <a:off x="7711440" y="3429000"/>
            <a:ext cx="2031325" cy="646331"/>
          </a:xfrm>
          <a:prstGeom prst="rect">
            <a:avLst/>
          </a:prstGeom>
          <a:noFill/>
        </p:spPr>
        <p:txBody>
          <a:bodyPr wrap="none" rtlCol="0">
            <a:spAutoFit/>
          </a:bodyPr>
          <a:lstStyle/>
          <a:p>
            <a:r>
              <a:rPr kumimoji="1" lang="ja-JP" altLang="en-US" sz="1800" dirty="0"/>
              <a:t>（平均仕送り額）</a:t>
            </a:r>
            <a:endParaRPr kumimoji="1" lang="en-US" altLang="ja-JP" sz="1800" dirty="0"/>
          </a:p>
          <a:p>
            <a:pPr algn="ctr"/>
            <a:r>
              <a:rPr kumimoji="1" lang="en-US" altLang="ja-JP" sz="1800" b="1" dirty="0"/>
              <a:t>102.3</a:t>
            </a:r>
            <a:r>
              <a:rPr kumimoji="1" lang="ja-JP" altLang="en-US" sz="1800" b="1" dirty="0"/>
              <a:t>万円</a:t>
            </a:r>
          </a:p>
        </p:txBody>
      </p:sp>
      <p:sp>
        <p:nvSpPr>
          <p:cNvPr id="9" name="テキスト ボックス 8">
            <a:extLst>
              <a:ext uri="{FF2B5EF4-FFF2-40B4-BE49-F238E27FC236}">
                <a16:creationId xmlns:a16="http://schemas.microsoft.com/office/drawing/2014/main" id="{FCB4AA43-3D75-6138-CE39-4172E9C85093}"/>
              </a:ext>
            </a:extLst>
          </p:cNvPr>
          <p:cNvSpPr txBox="1"/>
          <p:nvPr/>
        </p:nvSpPr>
        <p:spPr>
          <a:xfrm>
            <a:off x="718052" y="1423916"/>
            <a:ext cx="6445995" cy="307777"/>
          </a:xfrm>
          <a:prstGeom prst="rect">
            <a:avLst/>
          </a:prstGeom>
          <a:noFill/>
        </p:spPr>
        <p:txBody>
          <a:bodyPr wrap="none" rtlCol="0">
            <a:spAutoFit/>
          </a:bodyPr>
          <a:lstStyle/>
          <a:p>
            <a:r>
              <a:rPr kumimoji="1" lang="ja-JP" altLang="en-US" dirty="0"/>
              <a:t>〇自宅外通学者への仕送り額は、年間</a:t>
            </a:r>
            <a:r>
              <a:rPr kumimoji="1" lang="en-US" altLang="ja-JP" dirty="0"/>
              <a:t>102.3</a:t>
            </a:r>
            <a:r>
              <a:rPr kumimoji="1" lang="ja-JP" altLang="en-US" dirty="0"/>
              <a:t>万円（月額</a:t>
            </a:r>
            <a:r>
              <a:rPr kumimoji="1" lang="en-US" altLang="ja-JP" dirty="0"/>
              <a:t>8.5</a:t>
            </a:r>
            <a:r>
              <a:rPr kumimoji="1" lang="ja-JP" altLang="en-US" dirty="0"/>
              <a:t>万円）となっている</a:t>
            </a:r>
            <a:endParaRPr kumimoji="1" lang="en-US" altLang="ja-JP" dirty="0"/>
          </a:p>
        </p:txBody>
      </p:sp>
      <p:sp>
        <p:nvSpPr>
          <p:cNvPr id="10" name="テキスト ボックス 9">
            <a:extLst>
              <a:ext uri="{FF2B5EF4-FFF2-40B4-BE49-F238E27FC236}">
                <a16:creationId xmlns:a16="http://schemas.microsoft.com/office/drawing/2014/main" id="{708F4D0A-8971-141B-1165-178F23571550}"/>
              </a:ext>
            </a:extLst>
          </p:cNvPr>
          <p:cNvSpPr txBox="1"/>
          <p:nvPr/>
        </p:nvSpPr>
        <p:spPr>
          <a:xfrm>
            <a:off x="5918463" y="2566990"/>
            <a:ext cx="2877711" cy="307777"/>
          </a:xfrm>
          <a:prstGeom prst="rect">
            <a:avLst/>
          </a:prstGeom>
          <a:noFill/>
        </p:spPr>
        <p:txBody>
          <a:bodyPr wrap="none" rtlCol="0">
            <a:spAutoFit/>
          </a:bodyPr>
          <a:lstStyle/>
          <a:p>
            <a:r>
              <a:rPr kumimoji="1" lang="ja-JP" altLang="en-US" dirty="0"/>
              <a:t>（自宅外通学者が１人いる世帯）</a:t>
            </a:r>
            <a:endParaRPr kumimoji="1" lang="en-US" altLang="ja-JP"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a:extLst>
            <a:ext uri="{FF2B5EF4-FFF2-40B4-BE49-F238E27FC236}">
              <a16:creationId xmlns:a16="http://schemas.microsoft.com/office/drawing/2014/main" id="{4BC26CFC-E61A-AECC-C1CC-001CF57E26FA}"/>
            </a:ext>
          </a:extLst>
        </p:cNvPr>
        <p:cNvGrpSpPr/>
        <p:nvPr/>
      </p:nvGrpSpPr>
      <p:grpSpPr>
        <a:xfrm>
          <a:off x="0" y="0"/>
          <a:ext cx="0" cy="0"/>
          <a:chOff x="0" y="0"/>
          <a:chExt cx="0" cy="0"/>
        </a:xfrm>
      </p:grpSpPr>
      <p:pic>
        <p:nvPicPr>
          <p:cNvPr id="90" name="Google Shape;90;g31f5bd45070_0_0">
            <a:extLst>
              <a:ext uri="{FF2B5EF4-FFF2-40B4-BE49-F238E27FC236}">
                <a16:creationId xmlns:a16="http://schemas.microsoft.com/office/drawing/2014/main" id="{4BB0F202-C241-996B-46E5-B944C2AA067F}"/>
              </a:ext>
            </a:extLst>
          </p:cNvPr>
          <p:cNvPicPr preferRelativeResize="0"/>
          <p:nvPr/>
        </p:nvPicPr>
        <p:blipFill rotWithShape="1">
          <a:blip r:embed="rId3">
            <a:alphaModFix/>
          </a:blip>
          <a:srcRect/>
          <a:stretch/>
        </p:blipFill>
        <p:spPr>
          <a:xfrm rot="10800000" flipH="1">
            <a:off x="0" y="417890"/>
            <a:ext cx="5599377" cy="657809"/>
          </a:xfrm>
          <a:prstGeom prst="rect">
            <a:avLst/>
          </a:prstGeom>
          <a:noFill/>
          <a:ln>
            <a:noFill/>
          </a:ln>
        </p:spPr>
      </p:pic>
      <p:sp>
        <p:nvSpPr>
          <p:cNvPr id="91" name="Google Shape;91;g31f5bd45070_0_0">
            <a:extLst>
              <a:ext uri="{FF2B5EF4-FFF2-40B4-BE49-F238E27FC236}">
                <a16:creationId xmlns:a16="http://schemas.microsoft.com/office/drawing/2014/main" id="{F58DF456-F6A7-77AA-FDB0-9A38072FEA66}"/>
              </a:ext>
            </a:extLst>
          </p:cNvPr>
          <p:cNvSpPr txBox="1"/>
          <p:nvPr/>
        </p:nvSpPr>
        <p:spPr>
          <a:xfrm>
            <a:off x="456412" y="409504"/>
            <a:ext cx="6215400" cy="685086"/>
          </a:xfrm>
          <a:prstGeom prst="rect">
            <a:avLst/>
          </a:prstGeom>
          <a:noFill/>
          <a:ln>
            <a:noFill/>
          </a:ln>
        </p:spPr>
        <p:txBody>
          <a:bodyPr spcFirstLastPara="1" wrap="square" lIns="84125" tIns="42050" rIns="84125" bIns="42050" anchor="ctr" anchorCtr="0">
            <a:spAutoFit/>
          </a:bodyPr>
          <a:lstStyle/>
          <a:p>
            <a:pPr marL="0" lvl="0" indent="0" algn="l" rtl="0">
              <a:lnSpc>
                <a:spcPct val="150000"/>
              </a:lnSpc>
              <a:spcBef>
                <a:spcPts val="0"/>
              </a:spcBef>
              <a:spcAft>
                <a:spcPts val="0"/>
              </a:spcAft>
              <a:buClr>
                <a:srgbClr val="F29558"/>
              </a:buClr>
              <a:buSzPts val="2600"/>
              <a:buFont typeface="Arial"/>
              <a:buNone/>
            </a:pPr>
            <a:r>
              <a:rPr lang="ja-JP" altLang="en-US" sz="2600" b="1" dirty="0">
                <a:solidFill>
                  <a:srgbClr val="F29558"/>
                </a:solidFill>
              </a:rPr>
              <a:t>自宅外通を始めるための費用</a:t>
            </a:r>
            <a:endParaRPr sz="2600" b="1" dirty="0">
              <a:solidFill>
                <a:srgbClr val="F29558"/>
              </a:solidFill>
            </a:endParaRPr>
          </a:p>
        </p:txBody>
      </p:sp>
      <p:sp>
        <p:nvSpPr>
          <p:cNvPr id="2" name="テキスト ボックス 1">
            <a:extLst>
              <a:ext uri="{FF2B5EF4-FFF2-40B4-BE49-F238E27FC236}">
                <a16:creationId xmlns:a16="http://schemas.microsoft.com/office/drawing/2014/main" id="{3782EC2A-0579-5175-C3D0-3F12B8A0C8F6}"/>
              </a:ext>
            </a:extLst>
          </p:cNvPr>
          <p:cNvSpPr txBox="1"/>
          <p:nvPr/>
        </p:nvSpPr>
        <p:spPr>
          <a:xfrm>
            <a:off x="6915762" y="6368351"/>
            <a:ext cx="2704587" cy="415498"/>
          </a:xfrm>
          <a:prstGeom prst="rect">
            <a:avLst/>
          </a:prstGeom>
          <a:noFill/>
        </p:spPr>
        <p:txBody>
          <a:bodyPr wrap="none" rtlCol="0">
            <a:spAutoFit/>
          </a:bodyPr>
          <a:lstStyle/>
          <a:p>
            <a:r>
              <a:rPr kumimoji="1" lang="ja-JP" altLang="en-US" sz="700" dirty="0">
                <a:solidFill>
                  <a:schemeClr val="bg1">
                    <a:lumMod val="65000"/>
                  </a:schemeClr>
                </a:solidFill>
              </a:rPr>
              <a:t>日本金融公庫　</a:t>
            </a:r>
            <a:r>
              <a:rPr lang="ja-JP" altLang="en-US" sz="700" dirty="0">
                <a:solidFill>
                  <a:schemeClr val="bg1">
                    <a:lumMod val="65000"/>
                  </a:schemeClr>
                </a:solidFill>
              </a:rPr>
              <a:t>自宅外通学者への仕送り額　</a:t>
            </a:r>
            <a:endParaRPr kumimoji="1" lang="en-US" altLang="ja-JP" sz="700" dirty="0">
              <a:solidFill>
                <a:schemeClr val="bg1">
                  <a:lumMod val="65000"/>
                </a:schemeClr>
              </a:solidFill>
            </a:endParaRPr>
          </a:p>
          <a:p>
            <a:r>
              <a:rPr lang="en-US" altLang="ja-JP" sz="700" dirty="0">
                <a:solidFill>
                  <a:schemeClr val="bg1">
                    <a:lumMod val="65000"/>
                  </a:schemeClr>
                </a:solidFill>
              </a:rPr>
              <a:t>https://www.jfc.go.jp/n/findings/pdf/kyouikuhi_chousa_k_r01.pdf</a:t>
            </a:r>
          </a:p>
          <a:p>
            <a:endParaRPr kumimoji="1" lang="ja-JP" altLang="en-US" sz="700" dirty="0">
              <a:solidFill>
                <a:schemeClr val="bg1">
                  <a:lumMod val="65000"/>
                </a:schemeClr>
              </a:solidFill>
            </a:endParaRPr>
          </a:p>
        </p:txBody>
      </p:sp>
      <p:sp>
        <p:nvSpPr>
          <p:cNvPr id="6" name="Google Shape;233;p40">
            <a:extLst>
              <a:ext uri="{FF2B5EF4-FFF2-40B4-BE49-F238E27FC236}">
                <a16:creationId xmlns:a16="http://schemas.microsoft.com/office/drawing/2014/main" id="{3A7195A5-B202-97AE-AA93-1A3D3E4D417A}"/>
              </a:ext>
            </a:extLst>
          </p:cNvPr>
          <p:cNvSpPr txBox="1">
            <a:spLocks noGrp="1"/>
          </p:cNvSpPr>
          <p:nvPr>
            <p:ph type="ftr" idx="11"/>
          </p:nvPr>
        </p:nvSpPr>
        <p:spPr>
          <a:xfrm>
            <a:off x="3000399" y="6291779"/>
            <a:ext cx="3343275" cy="296664"/>
          </a:xfrm>
          <a:prstGeom prst="rect">
            <a:avLst/>
          </a:prstGeom>
          <a:noFill/>
          <a:ln>
            <a:noFill/>
          </a:ln>
        </p:spPr>
        <p:txBody>
          <a:bodyPr spcFirstLastPara="1" wrap="square" lIns="74283" tIns="37131" rIns="74283" bIns="37131" anchor="ctr" anchorCtr="0">
            <a:noAutofit/>
          </a:bodyPr>
          <a:lstStyle/>
          <a:p>
            <a:r>
              <a:rPr lang="ja-JP" dirty="0"/>
              <a:t>©202</a:t>
            </a:r>
            <a:r>
              <a:rPr lang="en-US" altLang="ja-JP" dirty="0"/>
              <a:t>5</a:t>
            </a:r>
            <a:r>
              <a:rPr lang="ja-JP" dirty="0"/>
              <a:t>　kids　money　school</a:t>
            </a:r>
            <a:endParaRPr dirty="0"/>
          </a:p>
        </p:txBody>
      </p:sp>
      <p:sp>
        <p:nvSpPr>
          <p:cNvPr id="8" name="テキスト ボックス 7">
            <a:extLst>
              <a:ext uri="{FF2B5EF4-FFF2-40B4-BE49-F238E27FC236}">
                <a16:creationId xmlns:a16="http://schemas.microsoft.com/office/drawing/2014/main" id="{E1698476-46E9-DDCC-9562-5592E41D7BB8}"/>
              </a:ext>
            </a:extLst>
          </p:cNvPr>
          <p:cNvSpPr txBox="1"/>
          <p:nvPr/>
        </p:nvSpPr>
        <p:spPr>
          <a:xfrm>
            <a:off x="8025669" y="3732663"/>
            <a:ext cx="1569660" cy="646331"/>
          </a:xfrm>
          <a:prstGeom prst="rect">
            <a:avLst/>
          </a:prstGeom>
          <a:noFill/>
        </p:spPr>
        <p:txBody>
          <a:bodyPr wrap="none" rtlCol="0">
            <a:spAutoFit/>
          </a:bodyPr>
          <a:lstStyle/>
          <a:p>
            <a:r>
              <a:rPr kumimoji="1" lang="ja-JP" altLang="en-US" sz="1800" dirty="0"/>
              <a:t>（平均費用）</a:t>
            </a:r>
            <a:endParaRPr kumimoji="1" lang="en-US" altLang="ja-JP" sz="1800" dirty="0"/>
          </a:p>
          <a:p>
            <a:pPr algn="ctr"/>
            <a:r>
              <a:rPr kumimoji="1" lang="en-US" altLang="ja-JP" sz="1800" b="1" dirty="0"/>
              <a:t>39.1</a:t>
            </a:r>
            <a:r>
              <a:rPr kumimoji="1" lang="ja-JP" altLang="en-US" sz="1800" b="1" dirty="0"/>
              <a:t>万円</a:t>
            </a:r>
          </a:p>
        </p:txBody>
      </p:sp>
      <p:sp>
        <p:nvSpPr>
          <p:cNvPr id="9" name="テキスト ボックス 8">
            <a:extLst>
              <a:ext uri="{FF2B5EF4-FFF2-40B4-BE49-F238E27FC236}">
                <a16:creationId xmlns:a16="http://schemas.microsoft.com/office/drawing/2014/main" id="{A955AF89-E098-FF2A-9284-222A9FFE8AEC}"/>
              </a:ext>
            </a:extLst>
          </p:cNvPr>
          <p:cNvSpPr txBox="1"/>
          <p:nvPr/>
        </p:nvSpPr>
        <p:spPr>
          <a:xfrm>
            <a:off x="479660" y="1475968"/>
            <a:ext cx="7571303" cy="584775"/>
          </a:xfrm>
          <a:prstGeom prst="rect">
            <a:avLst/>
          </a:prstGeom>
          <a:noFill/>
        </p:spPr>
        <p:txBody>
          <a:bodyPr wrap="none" rtlCol="0">
            <a:spAutoFit/>
          </a:bodyPr>
          <a:lstStyle/>
          <a:p>
            <a:r>
              <a:rPr kumimoji="1" lang="ja-JP" altLang="en-US" sz="1600" dirty="0"/>
              <a:t>〇自宅外通を始めるための費用（アパートの敷金や家財道具の購入費など）は、</a:t>
            </a:r>
            <a:endParaRPr kumimoji="1" lang="en-US" altLang="ja-JP" sz="1600" dirty="0"/>
          </a:p>
          <a:p>
            <a:r>
              <a:rPr kumimoji="1" lang="ja-JP" altLang="en-US" sz="1600" dirty="0"/>
              <a:t>　入学者１人当たり平均</a:t>
            </a:r>
            <a:r>
              <a:rPr kumimoji="1" lang="en-US" altLang="ja-JP" sz="1600" dirty="0"/>
              <a:t>39.1</a:t>
            </a:r>
            <a:r>
              <a:rPr kumimoji="1" lang="ja-JP" altLang="en-US" sz="1600" dirty="0"/>
              <a:t>万円となっている。</a:t>
            </a:r>
            <a:endParaRPr kumimoji="1" lang="en-US" altLang="ja-JP" sz="1600" dirty="0"/>
          </a:p>
        </p:txBody>
      </p:sp>
      <p:sp>
        <p:nvSpPr>
          <p:cNvPr id="10" name="テキスト ボックス 9">
            <a:extLst>
              <a:ext uri="{FF2B5EF4-FFF2-40B4-BE49-F238E27FC236}">
                <a16:creationId xmlns:a16="http://schemas.microsoft.com/office/drawing/2014/main" id="{B821D208-FB92-6D87-BAB6-874675809782}"/>
              </a:ext>
            </a:extLst>
          </p:cNvPr>
          <p:cNvSpPr txBox="1"/>
          <p:nvPr/>
        </p:nvSpPr>
        <p:spPr>
          <a:xfrm>
            <a:off x="6585965" y="2694876"/>
            <a:ext cx="2698175" cy="307777"/>
          </a:xfrm>
          <a:prstGeom prst="rect">
            <a:avLst/>
          </a:prstGeom>
          <a:noFill/>
        </p:spPr>
        <p:txBody>
          <a:bodyPr wrap="none" rtlCol="0">
            <a:spAutoFit/>
          </a:bodyPr>
          <a:lstStyle/>
          <a:p>
            <a:r>
              <a:rPr kumimoji="1" lang="ja-JP" altLang="en-US" dirty="0"/>
              <a:t>（入学者１人当たりの費用））</a:t>
            </a:r>
            <a:endParaRPr kumimoji="1" lang="en-US" altLang="ja-JP" dirty="0"/>
          </a:p>
        </p:txBody>
      </p:sp>
      <p:graphicFrame>
        <p:nvGraphicFramePr>
          <p:cNvPr id="7" name="グラフ 6">
            <a:extLst>
              <a:ext uri="{FF2B5EF4-FFF2-40B4-BE49-F238E27FC236}">
                <a16:creationId xmlns:a16="http://schemas.microsoft.com/office/drawing/2014/main" id="{7DD3DD1E-CAA6-7C47-3648-B0ACD1E1FA5B}"/>
              </a:ext>
            </a:extLst>
          </p:cNvPr>
          <p:cNvGraphicFramePr/>
          <p:nvPr>
            <p:extLst>
              <p:ext uri="{D42A27DB-BD31-4B8C-83A1-F6EECF244321}">
                <p14:modId xmlns:p14="http://schemas.microsoft.com/office/powerpoint/2010/main" val="956854777"/>
              </p:ext>
            </p:extLst>
          </p:nvPr>
        </p:nvGraphicFramePr>
        <p:xfrm>
          <a:off x="722986" y="2120485"/>
          <a:ext cx="8249966" cy="3918894"/>
        </p:xfrm>
        <a:graphic>
          <a:graphicData uri="http://schemas.openxmlformats.org/drawingml/2006/chart">
            <c:chart xmlns:c="http://schemas.openxmlformats.org/drawingml/2006/chart" xmlns:r="http://schemas.openxmlformats.org/officeDocument/2006/relationships" r:id="rId4"/>
          </a:graphicData>
        </a:graphic>
      </p:graphicFrame>
      <p:sp>
        <p:nvSpPr>
          <p:cNvPr id="11" name="テキスト ボックス 10">
            <a:extLst>
              <a:ext uri="{FF2B5EF4-FFF2-40B4-BE49-F238E27FC236}">
                <a16:creationId xmlns:a16="http://schemas.microsoft.com/office/drawing/2014/main" id="{81A555CE-2879-9B91-DB4B-4233823C1A79}"/>
              </a:ext>
            </a:extLst>
          </p:cNvPr>
          <p:cNvSpPr txBox="1"/>
          <p:nvPr/>
        </p:nvSpPr>
        <p:spPr>
          <a:xfrm>
            <a:off x="295547" y="5955038"/>
            <a:ext cx="8579593" cy="276999"/>
          </a:xfrm>
          <a:prstGeom prst="rect">
            <a:avLst/>
          </a:prstGeom>
          <a:noFill/>
        </p:spPr>
        <p:txBody>
          <a:bodyPr wrap="none" rtlCol="0">
            <a:spAutoFit/>
          </a:bodyPr>
          <a:lstStyle/>
          <a:p>
            <a:r>
              <a:rPr kumimoji="1" lang="ja-JP" altLang="en-US" sz="1200" dirty="0"/>
              <a:t>注：令和元年</a:t>
            </a:r>
            <a:r>
              <a:rPr kumimoji="1" lang="en-US" altLang="ja-JP" sz="1200" dirty="0"/>
              <a:t>4</a:t>
            </a:r>
            <a:r>
              <a:rPr kumimoji="1" lang="ja-JP" altLang="en-US" sz="1200" dirty="0"/>
              <a:t>月の入学時に自宅外通勤を始めるためにかかったアパートの敷金、家財道具の購入費用などの合計である。</a:t>
            </a:r>
            <a:endParaRPr kumimoji="1" lang="en-US" altLang="ja-JP" sz="1200" dirty="0"/>
          </a:p>
        </p:txBody>
      </p:sp>
    </p:spTree>
    <p:extLst>
      <p:ext uri="{BB962C8B-B14F-4D97-AF65-F5344CB8AC3E}">
        <p14:creationId xmlns:p14="http://schemas.microsoft.com/office/powerpoint/2010/main" val="2700646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105" name="Google Shape;105;g31f5bd45070_0_14"/>
          <p:cNvPicPr preferRelativeResize="0"/>
          <p:nvPr/>
        </p:nvPicPr>
        <p:blipFill rotWithShape="1">
          <a:blip r:embed="rId3">
            <a:alphaModFix/>
          </a:blip>
          <a:srcRect b="3112"/>
          <a:stretch/>
        </p:blipFill>
        <p:spPr>
          <a:xfrm>
            <a:off x="753841" y="1371598"/>
            <a:ext cx="8648576" cy="4750905"/>
          </a:xfrm>
          <a:prstGeom prst="rect">
            <a:avLst/>
          </a:prstGeom>
          <a:noFill/>
          <a:ln>
            <a:noFill/>
          </a:ln>
        </p:spPr>
      </p:pic>
      <p:pic>
        <p:nvPicPr>
          <p:cNvPr id="106" name="Google Shape;106;g31f5bd45070_0_14"/>
          <p:cNvPicPr preferRelativeResize="0"/>
          <p:nvPr/>
        </p:nvPicPr>
        <p:blipFill rotWithShape="1">
          <a:blip r:embed="rId4">
            <a:alphaModFix/>
          </a:blip>
          <a:srcRect/>
          <a:stretch/>
        </p:blipFill>
        <p:spPr>
          <a:xfrm rot="10800000" flipH="1">
            <a:off x="0" y="417890"/>
            <a:ext cx="5599377" cy="657809"/>
          </a:xfrm>
          <a:prstGeom prst="rect">
            <a:avLst/>
          </a:prstGeom>
          <a:noFill/>
          <a:ln>
            <a:noFill/>
          </a:ln>
        </p:spPr>
      </p:pic>
      <p:sp>
        <p:nvSpPr>
          <p:cNvPr id="107" name="Google Shape;107;g31f5bd45070_0_14"/>
          <p:cNvSpPr txBox="1"/>
          <p:nvPr/>
        </p:nvSpPr>
        <p:spPr>
          <a:xfrm>
            <a:off x="456412" y="509497"/>
            <a:ext cx="6215400" cy="485100"/>
          </a:xfrm>
          <a:prstGeom prst="rect">
            <a:avLst/>
          </a:prstGeom>
          <a:noFill/>
          <a:ln>
            <a:noFill/>
          </a:ln>
        </p:spPr>
        <p:txBody>
          <a:bodyPr spcFirstLastPara="1" wrap="square" lIns="84125" tIns="42050" rIns="84125" bIns="42050" anchor="ctr" anchorCtr="0">
            <a:spAutoFit/>
          </a:bodyPr>
          <a:lstStyle/>
          <a:p>
            <a:pPr marL="0" lvl="0" indent="0" algn="l" rtl="0">
              <a:lnSpc>
                <a:spcPct val="150000"/>
              </a:lnSpc>
              <a:spcBef>
                <a:spcPts val="0"/>
              </a:spcBef>
              <a:spcAft>
                <a:spcPts val="0"/>
              </a:spcAft>
              <a:buClr>
                <a:srgbClr val="F29558"/>
              </a:buClr>
              <a:buSzPts val="2600"/>
              <a:buFont typeface="Arial"/>
              <a:buNone/>
            </a:pPr>
            <a:r>
              <a:rPr lang="ja-JP" sz="2600" b="1">
                <a:solidFill>
                  <a:srgbClr val="F29558"/>
                </a:solidFill>
              </a:rPr>
              <a:t>下宿費用</a:t>
            </a:r>
            <a:endParaRPr sz="2600" b="1">
              <a:solidFill>
                <a:srgbClr val="F29558"/>
              </a:solidFill>
            </a:endParaRPr>
          </a:p>
        </p:txBody>
      </p:sp>
      <p:sp>
        <p:nvSpPr>
          <p:cNvPr id="3" name="テキスト ボックス 2">
            <a:extLst>
              <a:ext uri="{FF2B5EF4-FFF2-40B4-BE49-F238E27FC236}">
                <a16:creationId xmlns:a16="http://schemas.microsoft.com/office/drawing/2014/main" id="{BBA55179-B261-4D1B-3B3B-4C31AA1437AC}"/>
              </a:ext>
            </a:extLst>
          </p:cNvPr>
          <p:cNvSpPr txBox="1"/>
          <p:nvPr/>
        </p:nvSpPr>
        <p:spPr>
          <a:xfrm>
            <a:off x="7135468" y="6300105"/>
            <a:ext cx="2770532" cy="307777"/>
          </a:xfrm>
          <a:prstGeom prst="rect">
            <a:avLst/>
          </a:prstGeom>
          <a:noFill/>
        </p:spPr>
        <p:txBody>
          <a:bodyPr wrap="square">
            <a:spAutoFit/>
          </a:bodyPr>
          <a:lstStyle/>
          <a:p>
            <a:pPr marL="0" lvl="0" indent="0" algn="l" rtl="0">
              <a:lnSpc>
                <a:spcPct val="100000"/>
              </a:lnSpc>
              <a:spcBef>
                <a:spcPts val="0"/>
              </a:spcBef>
              <a:spcAft>
                <a:spcPts val="0"/>
              </a:spcAft>
              <a:buSzPts val="1400"/>
              <a:buNone/>
            </a:pPr>
            <a:r>
              <a:rPr lang="ja-JP" altLang="en-US" sz="700" dirty="0"/>
              <a:t>全国大学生活協同組合連合会の「第</a:t>
            </a:r>
            <a:r>
              <a:rPr lang="en-US" altLang="ja-JP" sz="700" dirty="0"/>
              <a:t>58</a:t>
            </a:r>
            <a:r>
              <a:rPr lang="ja-JP" altLang="en-US" sz="700" dirty="0"/>
              <a:t>回学生生活実態調査」</a:t>
            </a:r>
          </a:p>
          <a:p>
            <a:pPr marL="0" lvl="0" indent="0" algn="l" rtl="0">
              <a:lnSpc>
                <a:spcPct val="100000"/>
              </a:lnSpc>
              <a:spcBef>
                <a:spcPts val="0"/>
              </a:spcBef>
              <a:spcAft>
                <a:spcPts val="0"/>
              </a:spcAft>
              <a:buSzPts val="1400"/>
              <a:buNone/>
            </a:pPr>
            <a:r>
              <a:rPr lang="en-US" altLang="ja-JP" sz="700" dirty="0"/>
              <a:t>https://www.univcoop.or.jp/press/life/pdf/pdf_report58.pdf</a:t>
            </a:r>
          </a:p>
        </p:txBody>
      </p:sp>
    </p:spTree>
  </p:cSld>
  <p:clrMapOvr>
    <a:masterClrMapping/>
  </p:clrMapOvr>
</p:sld>
</file>

<file path=ppt/theme/theme1.xml><?xml version="1.0" encoding="utf-8"?>
<a:theme xmlns:a="http://schemas.openxmlformats.org/drawingml/2006/main"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562</Words>
  <Application>Microsoft Office PowerPoint</Application>
  <PresentationFormat>A4 210 x 297 mm</PresentationFormat>
  <Paragraphs>42</Paragraphs>
  <Slides>4</Slides>
  <Notes>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Noto Sans JP</vt:lpstr>
      <vt:lpstr>Noto Sans JP Regular</vt: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admin</dc:creator>
  <cp:revision>5</cp:revision>
  <dcterms:created xsi:type="dcterms:W3CDTF">2024-10-24T01:58:27Z</dcterms:created>
  <dcterms:modified xsi:type="dcterms:W3CDTF">2025-02-01T05:06:18Z</dcterms:modified>
</cp:coreProperties>
</file>